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379" r:id="rId2"/>
    <p:sldId id="356" r:id="rId3"/>
    <p:sldId id="388" r:id="rId4"/>
    <p:sldId id="381" r:id="rId5"/>
    <p:sldId id="382" r:id="rId6"/>
    <p:sldId id="383" r:id="rId7"/>
    <p:sldId id="385" r:id="rId8"/>
    <p:sldId id="380" r:id="rId9"/>
    <p:sldId id="386" r:id="rId10"/>
    <p:sldId id="307" r:id="rId11"/>
    <p:sldId id="283" r:id="rId12"/>
    <p:sldId id="305" r:id="rId13"/>
    <p:sldId id="375" r:id="rId14"/>
    <p:sldId id="377" r:id="rId15"/>
    <p:sldId id="376" r:id="rId16"/>
    <p:sldId id="349" r:id="rId17"/>
    <p:sldId id="378" r:id="rId18"/>
    <p:sldId id="363" r:id="rId19"/>
    <p:sldId id="267" r:id="rId20"/>
    <p:sldId id="258" r:id="rId21"/>
  </p:sldIdLst>
  <p:sldSz cx="9144000" cy="6858000" type="screen4x3"/>
  <p:notesSz cx="6797675" cy="9928225"/>
  <p:defaultTextStyle>
    <a:defPPr>
      <a:defRPr lang="ru-RU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800000"/>
    <a:srgbClr val="000066"/>
    <a:srgbClr val="0099FF"/>
    <a:srgbClr val="FF3300"/>
    <a:srgbClr val="008000"/>
    <a:srgbClr val="00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6" autoAdjust="0"/>
    <p:restoredTop sz="99361" autoAdjust="0"/>
  </p:normalViewPr>
  <p:slideViewPr>
    <p:cSldViewPr snapToObjects="1">
      <p:cViewPr>
        <p:scale>
          <a:sx n="75" d="100"/>
          <a:sy n="75" d="100"/>
        </p:scale>
        <p:origin x="-42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22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8" d="100"/>
          <a:sy n="48" d="100"/>
        </p:scale>
        <p:origin x="-276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66CCFF">
                      <a:satMod val="103000"/>
                      <a:lumMod val="102000"/>
                      <a:tint val="94000"/>
                    </a:srgbClr>
                  </a:gs>
                  <a:gs pos="50000">
                    <a:srgbClr val="66CCFF">
                      <a:satMod val="110000"/>
                      <a:lumMod val="100000"/>
                      <a:shade val="100000"/>
                    </a:srgbClr>
                  </a:gs>
                  <a:gs pos="100000">
                    <a:srgbClr val="66CCFF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37-4DAF-B0FC-AC24A48811B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rgbClr val="5D5D8B">
                      <a:satMod val="103000"/>
                      <a:lumMod val="102000"/>
                      <a:tint val="94000"/>
                    </a:srgbClr>
                  </a:gs>
                  <a:gs pos="50000">
                    <a:srgbClr val="5D5D8B">
                      <a:satMod val="110000"/>
                      <a:lumMod val="100000"/>
                      <a:shade val="100000"/>
                    </a:srgbClr>
                  </a:gs>
                  <a:gs pos="100000">
                    <a:srgbClr val="5D5D8B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37-4DAF-B0FC-AC24A48811BF}"/>
              </c:ext>
            </c:extLst>
          </c:dPt>
          <c:dPt>
            <c:idx val="2"/>
            <c:bubble3D val="0"/>
            <c:spPr>
              <a:solidFill>
                <a:srgbClr val="7979A5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37-4DAF-B0FC-AC24A48811BF}"/>
              </c:ext>
            </c:extLst>
          </c:dPt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4494.1000000000004</c:v>
                </c:pt>
                <c:pt idx="2" formatCode="#,##0.0">
                  <c:v>4494.1000000000004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E37-4DAF-B0FC-AC24A4881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9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04565681264432"/>
          <c:y val="4.2997173430244298E-2"/>
          <c:w val="0.79857713118642193"/>
          <c:h val="0.7206665993673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Лист1!$B$1:$C$1</c:f>
              <c:strCache>
                <c:ptCount val="1"/>
                <c:pt idx="0">
                  <c:v>Доходы Расходы</c:v>
                </c:pt>
              </c:strCache>
            </c:strRef>
          </c:tx>
          <c:spPr>
            <a:solidFill>
              <a:srgbClr val="80AF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2007943281089E-2"/>
                  <c:y val="1.0857104264961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E2-40D0-AA15-09FEC2F77B4A}"/>
                </c:ext>
              </c:extLst>
            </c:dLbl>
            <c:dLbl>
              <c:idx val="1"/>
              <c:layout>
                <c:manualLayout>
                  <c:x val="-2.7640158865621763E-2"/>
                  <c:y val="1.6285656397441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D-4C79-9E01-2C83D259109B}"/>
                </c:ext>
              </c:extLst>
            </c:dLbl>
            <c:dLbl>
              <c:idx val="2"/>
              <c:layout>
                <c:manualLayout>
                  <c:x val="-2.0730119149216322E-2"/>
                  <c:y val="1.62856563974418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8D-4C79-9E01-2C83D259109B}"/>
                </c:ext>
              </c:extLst>
            </c:dLbl>
            <c:dLbl>
              <c:idx val="3"/>
              <c:layout>
                <c:manualLayout>
                  <c:x val="-1.3820079432810882E-2"/>
                  <c:y val="1.6285656397441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E2-40D0-AA15-09FEC2F77B4A}"/>
                </c:ext>
              </c:extLst>
            </c:dLbl>
            <c:dLbl>
              <c:idx val="4"/>
              <c:layout>
                <c:manualLayout>
                  <c:x val="-2.8786518666183782E-2"/>
                  <c:y val="2.3100477824887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8D-4C79-9E01-2C83D259109B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4035.6</c:v>
                </c:pt>
                <c:pt idx="1">
                  <c:v>4494.1000000000004</c:v>
                </c:pt>
                <c:pt idx="2">
                  <c:v>4652.6000000000004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24-41EB-A7C3-4A4E5B9B34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A2D4C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185139007419042E-2"/>
                  <c:y val="2.1714208529922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E2-40D0-AA15-09FEC2F77B4A}"/>
                </c:ext>
              </c:extLst>
            </c:dLbl>
            <c:dLbl>
              <c:idx val="1"/>
              <c:layout>
                <c:manualLayout>
                  <c:x val="-3.4550198582027204E-3"/>
                  <c:y val="-5.42855213248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E2-40D0-AA15-09FEC2F77B4A}"/>
                </c:ext>
              </c:extLst>
            </c:dLbl>
            <c:dLbl>
              <c:idx val="2"/>
              <c:layout>
                <c:manualLayout>
                  <c:x val="-1.0365059574608161E-2"/>
                  <c:y val="1.6285656397441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E2-40D0-AA15-09FEC2F77B4A}"/>
                </c:ext>
              </c:extLst>
            </c:dLbl>
            <c:dLbl>
              <c:idx val="3"/>
              <c:layout>
                <c:manualLayout>
                  <c:x val="3.4550198582025938E-3"/>
                  <c:y val="5.4285521324806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E2-40D0-AA15-09FEC2F77B4A}"/>
                </c:ext>
              </c:extLst>
            </c:dLbl>
            <c:dLbl>
              <c:idx val="4"/>
              <c:layout>
                <c:manualLayout>
                  <c:x val="3.4550198582025938E-3"/>
                  <c:y val="1.08571042649611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E2-40D0-AA15-09FEC2F77B4A}"/>
                </c:ext>
              </c:extLst>
            </c:dLbl>
            <c:numFmt formatCode="General" sourceLinked="0"/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4035.6</c:v>
                </c:pt>
                <c:pt idx="1">
                  <c:v>4494.1000000000004</c:v>
                </c:pt>
                <c:pt idx="2">
                  <c:v>4652.6000000000004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24-41EB-A7C3-4A4E5B9B3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2"/>
        <c:axId val="164257152"/>
        <c:axId val="99402880"/>
      </c:barChart>
      <c:catAx>
        <c:axId val="1642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9402880"/>
        <c:crosses val="autoZero"/>
        <c:auto val="1"/>
        <c:lblAlgn val="ctr"/>
        <c:lblOffset val="100"/>
        <c:noMultiLvlLbl val="0"/>
      </c:catAx>
      <c:valAx>
        <c:axId val="9940288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6425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6910442348640889"/>
          <c:y val="0.84370126068339479"/>
          <c:w val="0.45435524296543001"/>
          <c:h val="0.11108954888304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18144767579422E-3"/>
          <c:y val="2.751404732936091E-3"/>
          <c:w val="0.95150178691787612"/>
          <c:h val="0.759584936833272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A2D4CF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3235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rgbClr val="21216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Уточнённый план</c:v>
                </c:pt>
                <c:pt idx="2">
                  <c:v>Исполнено</c:v>
                </c:pt>
              </c:strCache>
            </c:strRef>
          </c:cat>
          <c:val>
            <c:numRef>
              <c:f>Лист1!$B$2:$B$4</c:f>
              <c:numCache>
                <c:formatCode>_-* #,##0.0_-;\-* #,##0.0_-;_-* "-"??_-;_-@_-</c:formatCode>
                <c:ptCount val="3"/>
                <c:pt idx="0" formatCode="#,##0.0_ ;\-#,##0.0\ ">
                  <c:v>3235</c:v>
                </c:pt>
                <c:pt idx="1">
                  <c:v>3634.6</c:v>
                </c:pt>
                <c:pt idx="2">
                  <c:v>3531.4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05-4C63-853D-826E816AAC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808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rgbClr val="21216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Уточнённый план</c:v>
                </c:pt>
                <c:pt idx="2">
                  <c:v>Исполнено</c:v>
                </c:pt>
              </c:strCache>
            </c:strRef>
          </c:cat>
          <c:val>
            <c:numRef>
              <c:f>Лист1!$C$2:$C$4</c:f>
              <c:numCache>
                <c:formatCode>_-* #,##0.0_-;\-* #,##0.0_-;_-* "-"??_-;_-@_-</c:formatCode>
                <c:ptCount val="3"/>
                <c:pt idx="0">
                  <c:v>720.2</c:v>
                </c:pt>
                <c:pt idx="1">
                  <c:v>786.7</c:v>
                </c:pt>
                <c:pt idx="2">
                  <c:v>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05-4C63-853D-826E816AAC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9189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1" u="none" strike="noStrike" kern="1200" baseline="0">
                    <a:solidFill>
                      <a:srgbClr val="21216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</c:v>
                </c:pt>
                <c:pt idx="1">
                  <c:v>Уточнённый план</c:v>
                </c:pt>
                <c:pt idx="2">
                  <c:v>Исполнено</c:v>
                </c:pt>
              </c:strCache>
            </c:strRef>
          </c:cat>
          <c:val>
            <c:numRef>
              <c:f>Лист1!$D$2:$D$4</c:f>
              <c:numCache>
                <c:formatCode>_-* #,##0.0_-;\-* #,##0.0_-;_-* "-"??_-;_-@_-</c:formatCode>
                <c:ptCount val="3"/>
                <c:pt idx="0">
                  <c:v>137.80000000000001</c:v>
                </c:pt>
                <c:pt idx="1">
                  <c:v>144.5</c:v>
                </c:pt>
                <c:pt idx="2">
                  <c:v>154.69999999999999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05-4C63-853D-826E816AAC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3848576"/>
        <c:axId val="143850112"/>
      </c:barChart>
      <c:catAx>
        <c:axId val="14384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1" i="0" u="none" strike="noStrike" kern="1200" cap="all" spc="120" normalizeH="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3850112"/>
        <c:crosses val="autoZero"/>
        <c:auto val="1"/>
        <c:lblAlgn val="ctr"/>
        <c:lblOffset val="100"/>
        <c:noMultiLvlLbl val="0"/>
      </c:catAx>
      <c:valAx>
        <c:axId val="143850112"/>
        <c:scaling>
          <c:orientation val="minMax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14384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686270526131948E-2"/>
          <c:y val="0.88302354762895396"/>
          <c:w val="0.90944500540409645"/>
          <c:h val="0.11678039446408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100" b="1" i="0" u="none" strike="noStrike" kern="1200" baseline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750000000000001E-2"/>
          <c:y val="0"/>
          <c:w val="0.61772353455818019"/>
          <c:h val="0.9927945848874153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6"/>
              <c:delete val="1"/>
            </c:dLbl>
            <c:dLbl>
              <c:idx val="7"/>
              <c:numFmt formatCode="0.0%" sourceLinked="0"/>
              <c:spPr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/>
                <a:lstStyle/>
                <a:p>
                  <a:pPr>
                    <a:defRPr sz="15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numFmt formatCode="0.0%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5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'Бюджет_5 (2)'!$C$7:$C$16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'Бюджет_5 (2)'!$D$7:$D$16</c:f>
              <c:numCache>
                <c:formatCode>#,##0.00;[Red]\-#,##0.00;0.00</c:formatCode>
                <c:ptCount val="10"/>
                <c:pt idx="0">
                  <c:v>217481213.80000001</c:v>
                </c:pt>
                <c:pt idx="1">
                  <c:v>30435318.300000001</c:v>
                </c:pt>
                <c:pt idx="2">
                  <c:v>147247097</c:v>
                </c:pt>
                <c:pt idx="3">
                  <c:v>137885871.99000001</c:v>
                </c:pt>
                <c:pt idx="4">
                  <c:v>1248036714.6300001</c:v>
                </c:pt>
                <c:pt idx="5">
                  <c:v>99545912.319999993</c:v>
                </c:pt>
                <c:pt idx="6">
                  <c:v>726140</c:v>
                </c:pt>
                <c:pt idx="7">
                  <c:v>679489123.50999999</c:v>
                </c:pt>
                <c:pt idx="8">
                  <c:v>4123293.14</c:v>
                </c:pt>
                <c:pt idx="9">
                  <c:v>5790908.2300000004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95975503062122"/>
          <c:y val="8.6805596668837436E-3"/>
          <c:w val="0.32070691163604548"/>
          <c:h val="0.99131944033311614"/>
        </c:manualLayout>
      </c:layout>
      <c:overlay val="0"/>
      <c:txPr>
        <a:bodyPr/>
        <a:lstStyle/>
        <a:p>
          <a:pPr>
            <a:defRPr sz="1400" b="1" kern="1200" spc="-100" baseline="0">
              <a:solidFill>
                <a:srgbClr val="0000FF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algn="ctr" rotWithShape="0">
        <a:schemeClr val="bg1">
          <a:lumMod val="95000"/>
        </a:schemeClr>
      </a:outerShdw>
    </a:effectLst>
    <a:scene3d>
      <a:camera prst="orthographicFront"/>
      <a:lightRig rig="threePt" dir="t"/>
    </a:scene3d>
    <a:sp3d prstMaterial="metal">
      <a:bevelB prst="relaxedInset"/>
    </a:sp3d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30"/>
      <c:depthPercent val="1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00293186517239"/>
          <c:y val="6.0652689498150079E-2"/>
          <c:w val="0.76101708026339032"/>
          <c:h val="0.4810739019068399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1.8055555555555453E-2"/>
                  <c:y val="7.30486799470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'Бюджет_5 (3)'!$C$7:$C$16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'Бюджет_5 (3)'!$G$7:$G$16</c:f>
              <c:numCache>
                <c:formatCode>#,##0.00;[Red]\-#,##0.00;0.00</c:formatCode>
                <c:ptCount val="10"/>
                <c:pt idx="0">
                  <c:v>217481.2138</c:v>
                </c:pt>
                <c:pt idx="1">
                  <c:v>30435.318299999999</c:v>
                </c:pt>
                <c:pt idx="2">
                  <c:v>147247.09700000001</c:v>
                </c:pt>
                <c:pt idx="3">
                  <c:v>137885.87199000001</c:v>
                </c:pt>
                <c:pt idx="4">
                  <c:v>1248036.7146300001</c:v>
                </c:pt>
                <c:pt idx="5">
                  <c:v>99545.912319999989</c:v>
                </c:pt>
                <c:pt idx="6">
                  <c:v>726.14</c:v>
                </c:pt>
                <c:pt idx="7">
                  <c:v>679489.12350999995</c:v>
                </c:pt>
                <c:pt idx="8">
                  <c:v>4123.2931399999998</c:v>
                </c:pt>
                <c:pt idx="9">
                  <c:v>5790.90823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824896"/>
        <c:axId val="69826432"/>
        <c:axId val="0"/>
      </c:bar3DChart>
      <c:dateAx>
        <c:axId val="6982489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txPr>
          <a:bodyPr/>
          <a:lstStyle/>
          <a:p>
            <a:pPr>
              <a:defRPr sz="1200" b="1">
                <a:solidFill>
                  <a:srgbClr val="000066"/>
                </a:solidFill>
              </a:defRPr>
            </a:pPr>
            <a:endParaRPr lang="ru-RU"/>
          </a:p>
        </c:txPr>
        <c:crossAx val="69826432"/>
        <c:crossesAt val="0"/>
        <c:auto val="0"/>
        <c:lblOffset val="100"/>
        <c:baseTimeUnit val="days"/>
      </c:dateAx>
      <c:valAx>
        <c:axId val="69826432"/>
        <c:scaling>
          <c:orientation val="minMax"/>
          <c:max val="140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.00;[Red]\-#,##0.00;0.00" sourceLinked="1"/>
        <c:majorTickMark val="out"/>
        <c:minorTickMark val="none"/>
        <c:tickLblPos val="nextTo"/>
        <c:crossAx val="69824896"/>
        <c:crossesAt val="1"/>
        <c:crossBetween val="between"/>
        <c:majorUnit val="200000"/>
        <c:minorUnit val="4000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chemeClr val="bg1">
          <a:alpha val="87000"/>
        </a:schemeClr>
      </a:outerShdw>
    </a:effectLst>
    <a:scene3d>
      <a:camera prst="orthographicFront"/>
      <a:lightRig rig="threePt" dir="t"/>
    </a:scene3d>
    <a:sp3d>
      <a:bevelT/>
    </a:sp3d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програм!$C$6:$C$16</c:f>
            </c:numRef>
          </c:val>
        </c:ser>
        <c:ser>
          <c:idx val="1"/>
          <c:order val="1"/>
          <c:explosion val="25"/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програм!$D$6:$D$16</c:f>
            </c:numRef>
          </c:val>
        </c:ser>
        <c:ser>
          <c:idx val="2"/>
          <c:order val="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  <c:explosion val="17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2"/>
              <c:delete val="1"/>
            </c:dLbl>
            <c:dLbl>
              <c:idx val="6"/>
              <c:delete val="1"/>
            </c:dLbl>
            <c:dLbl>
              <c:idx val="8"/>
              <c:layout>
                <c:manualLayout>
                  <c:x val="-1.3888888888888888E-2"/>
                  <c:y val="-7.490636704119861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програм!$E$6:$E$16</c:f>
              <c:numCache>
                <c:formatCode>#,##0.00;[Red]\-#,##0.00;0.00</c:formatCode>
                <c:ptCount val="11"/>
                <c:pt idx="0">
                  <c:v>57262</c:v>
                </c:pt>
                <c:pt idx="1">
                  <c:v>36460</c:v>
                </c:pt>
                <c:pt idx="2">
                  <c:v>5987</c:v>
                </c:pt>
                <c:pt idx="3">
                  <c:v>137263</c:v>
                </c:pt>
                <c:pt idx="4">
                  <c:v>1195568</c:v>
                </c:pt>
                <c:pt idx="5">
                  <c:v>124641</c:v>
                </c:pt>
                <c:pt idx="6">
                  <c:v>10112</c:v>
                </c:pt>
                <c:pt idx="7">
                  <c:v>668817</c:v>
                </c:pt>
                <c:pt idx="8">
                  <c:v>16758</c:v>
                </c:pt>
                <c:pt idx="9">
                  <c:v>13172</c:v>
                </c:pt>
                <c:pt idx="10">
                  <c:v>2710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870691163604544"/>
          <c:y val="2.7180984399421994E-2"/>
          <c:w val="0.3329597550306212"/>
          <c:h val="0.97281901560057804"/>
        </c:manualLayout>
      </c:layout>
      <c:overlay val="0"/>
      <c:txPr>
        <a:bodyPr/>
        <a:lstStyle/>
        <a:p>
          <a:pPr>
            <a:defRPr sz="1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0.02878</cdr:y>
    </cdr:from>
    <cdr:to>
      <cdr:x>0.32148</cdr:x>
      <cdr:y>0.15663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p="http://schemas.openxmlformats.org/presentationml/2006/main" xmlns:r="http://schemas.openxmlformats.org/officeDocument/2006/relationships" xmlns="" id="{9B01B54C-49A2-4772-92A5-3B907C104444}"/>
            </a:ext>
          </a:extLst>
        </cdr:cNvPr>
        <cdr:cNvSpPr txBox="1"/>
      </cdr:nvSpPr>
      <cdr:spPr>
        <a:xfrm xmlns:a="http://schemas.openxmlformats.org/drawingml/2006/main">
          <a:off x="-409574" y="76200"/>
          <a:ext cx="119062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ДОХОДЫ</a:t>
          </a:r>
        </a:p>
      </cdr:txBody>
    </cdr:sp>
  </cdr:relSizeAnchor>
  <cdr:relSizeAnchor xmlns:cdr="http://schemas.openxmlformats.org/drawingml/2006/chartDrawing">
    <cdr:from>
      <cdr:x>0.00257</cdr:x>
      <cdr:y>0.17242</cdr:y>
    </cdr:from>
    <cdr:to>
      <cdr:x>0.24734</cdr:x>
      <cdr:y>0.37679</cdr:y>
    </cdr:to>
    <cdr:sp macro="" textlink="">
      <cdr:nvSpPr>
        <cdr:cNvPr id="4" name="TextBox 75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p="http://schemas.openxmlformats.org/presentationml/2006/main" xmlns:r="http://schemas.openxmlformats.org/officeDocument/2006/relationships" xmlns="" id="{D61F4F60-CF35-49CD-91AA-7768C4DD865C}"/>
            </a:ext>
          </a:extLst>
        </cdr:cNvPr>
        <cdr:cNvSpPr txBox="1"/>
      </cdr:nvSpPr>
      <cdr:spPr>
        <a:xfrm xmlns:a="http://schemas.openxmlformats.org/drawingml/2006/main">
          <a:off x="9518" y="456560"/>
          <a:ext cx="906517" cy="5411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100"/>
            </a:lnSpc>
          </a:pPr>
          <a:endParaRPr lang="ru-RU" b="1" dirty="0">
            <a:solidFill>
              <a:srgbClr val="00CCFF"/>
            </a:solidFill>
          </a:endParaRPr>
        </a:p>
        <a:p xmlns:a="http://schemas.openxmlformats.org/drawingml/2006/main">
          <a:pPr algn="ctr">
            <a:lnSpc>
              <a:spcPts val="1200"/>
            </a:lnSpc>
          </a:pPr>
          <a:r>
            <a:rPr lang="ru-RU" sz="1500" b="1" dirty="0" smtClean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rPr>
            <a:t>4 494,1</a:t>
          </a:r>
          <a:endParaRPr lang="ru-RU" sz="1500" b="1" dirty="0">
            <a:solidFill>
              <a:srgbClr val="00CC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>
            <a:lnSpc>
              <a:spcPts val="1200"/>
            </a:lnSpc>
          </a:pPr>
          <a:r>
            <a:rPr lang="ru-RU" sz="900" b="1" dirty="0" smtClean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rPr>
            <a:t>МЛН. РУБ</a:t>
          </a:r>
          <a:r>
            <a:rPr lang="ru-RU" sz="900" b="1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0.45274</cdr:x>
      <cdr:y>0.81342</cdr:y>
    </cdr:from>
    <cdr:to>
      <cdr:x>0.46649</cdr:x>
      <cdr:y>0.93528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p="http://schemas.openxmlformats.org/presentationml/2006/main" xmlns:r="http://schemas.openxmlformats.org/officeDocument/2006/relationships" xmlns="" id="{447FA960-7C20-4343-AE77-A035121474C5}"/>
            </a:ext>
          </a:extLst>
        </cdr:cNvPr>
        <cdr:cNvSpPr/>
      </cdr:nvSpPr>
      <cdr:spPr>
        <a:xfrm xmlns:a="http://schemas.openxmlformats.org/drawingml/2006/main" rot="686063">
          <a:off x="1676761" y="2153895"/>
          <a:ext cx="50924" cy="32268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0.24734</cdr:x>
      <cdr:y>0.93717</cdr:y>
    </cdr:from>
    <cdr:to>
      <cdr:x>0.44627</cdr:x>
      <cdr:y>1</cdr:y>
    </cdr:to>
    <cdr:sp macro="" textlink="">
      <cdr:nvSpPr>
        <cdr:cNvPr id="7" name="Полилиния 6"/>
        <cdr:cNvSpPr/>
      </cdr:nvSpPr>
      <cdr:spPr>
        <a:xfrm xmlns:a="http://schemas.openxmlformats.org/drawingml/2006/main">
          <a:off x="916035" y="2481579"/>
          <a:ext cx="736754" cy="166371"/>
        </a:xfrm>
        <a:custGeom xmlns:a="http://schemas.openxmlformats.org/drawingml/2006/main">
          <a:avLst/>
          <a:gdLst>
            <a:gd name="connsiteX0" fmla="*/ 795130 w 795130"/>
            <a:gd name="connsiteY0" fmla="*/ 0 h 365760"/>
            <a:gd name="connsiteX1" fmla="*/ 636104 w 795130"/>
            <a:gd name="connsiteY1" fmla="*/ 365760 h 365760"/>
            <a:gd name="connsiteX2" fmla="*/ 0 w 795130"/>
            <a:gd name="connsiteY2" fmla="*/ 365760 h 365760"/>
            <a:gd name="connsiteX0" fmla="*/ 795130 w 795130"/>
            <a:gd name="connsiteY0" fmla="*/ 0 h 421419"/>
            <a:gd name="connsiteX1" fmla="*/ 636104 w 795130"/>
            <a:gd name="connsiteY1" fmla="*/ 421419 h 421419"/>
            <a:gd name="connsiteX2" fmla="*/ 0 w 795130"/>
            <a:gd name="connsiteY2" fmla="*/ 421419 h 42141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795130" h="421419">
              <a:moveTo>
                <a:pt x="795130" y="0"/>
              </a:moveTo>
              <a:lnTo>
                <a:pt x="636104" y="421419"/>
              </a:lnTo>
              <a:lnTo>
                <a:pt x="0" y="421419"/>
              </a:ln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</cdr:x>
      <cdr:y>0.82823</cdr:y>
    </cdr:from>
    <cdr:to>
      <cdr:x>0.25805</cdr:x>
      <cdr:y>0.94183</cdr:y>
    </cdr:to>
    <cdr:sp macro="" textlink="">
      <cdr:nvSpPr>
        <cdr:cNvPr id="9" name="TextBox 24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:p="http://schemas.openxmlformats.org/presentationml/2006/main" xmlns:r="http://schemas.openxmlformats.org/officeDocument/2006/relationships" xmlns="" id="{E0EC2B8F-2F13-4BCE-8231-5EE87CC26E87}"/>
            </a:ext>
          </a:extLst>
        </cdr:cNvPr>
        <cdr:cNvSpPr txBox="1"/>
      </cdr:nvSpPr>
      <cdr:spPr>
        <a:xfrm xmlns:a="http://schemas.openxmlformats.org/drawingml/2006/main">
          <a:off x="-409574" y="2193123"/>
          <a:ext cx="955710" cy="3008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ДЕФИЦИТ</a:t>
          </a:r>
          <a:endParaRPr lang="ru-RU" sz="1200" b="1" dirty="0">
            <a:solidFill>
              <a:schemeClr val="accent6">
                <a:lumMod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0.13038</cdr:x>
      <cdr:y>0.14859</cdr:y>
    </cdr:from>
    <cdr:to>
      <cdr:x>0.30503</cdr:x>
      <cdr:y>0.43775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626" y="469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fld id="{D260E6EB-021E-4E8B-893E-A26CBAEA9D6F}" type="datetimeFigureOut">
              <a:rPr lang="ru-RU"/>
              <a:pPr/>
              <a:t>18.05.2022</a:t>
            </a:fld>
            <a:endParaRPr lang="ru-RU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fld id="{BA281BB1-98E3-4EF0-A9BE-F200129660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2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81BB1-98E3-4EF0-A9BE-F2001296608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5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81BB1-98E3-4EF0-A9BE-F2001296608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5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BB99-427E-42BB-B648-E560A840D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42275"/>
      </p:ext>
    </p:extLst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314A-278F-4281-8908-BB7E77A85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5086"/>
      </p:ext>
    </p:extLst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2D60-DAC3-485A-BBB7-6B49170A8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55658"/>
      </p:ext>
    </p:extLst>
  </p:cSld>
  <p:clrMapOvr>
    <a:masterClrMapping/>
  </p:clrMapOvr>
  <p:transition spd="med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3033-076D-46CA-8E06-4A604D8B0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9128"/>
      </p:ext>
    </p:extLst>
  </p:cSld>
  <p:clrMapOvr>
    <a:masterClrMapping/>
  </p:clrMapOvr>
  <p:transition spd="med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51E8-02AC-4B6D-955A-2126C8EF0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58884"/>
      </p:ext>
    </p:extLst>
  </p:cSld>
  <p:clrMapOvr>
    <a:masterClrMapping/>
  </p:clrMapOvr>
  <p:transition spd="med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AD08-2D6A-4061-86EF-74AE8D59C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4904"/>
      </p:ext>
    </p:extLst>
  </p:cSld>
  <p:clrMapOvr>
    <a:masterClrMapping/>
  </p:clrMapOvr>
  <p:transition spd="med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F598-5AC2-4F7A-A779-221CAA967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80937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6C1E-05AA-42BF-B703-AC74242A3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934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BA98-BC3C-40F1-AAD2-7693C1A1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77548"/>
      </p:ext>
    </p:extLst>
  </p:cSld>
  <p:clrMapOvr>
    <a:masterClrMapping/>
  </p:clrMapOvr>
  <p:transition spd="med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0E18-4C54-4D35-BEE1-3A498813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35512"/>
      </p:ext>
    </p:extLst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F8BF-3542-4FF1-ACC2-F86E5D20E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30891"/>
      </p:ext>
    </p:extLst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80A7-D4AB-4B36-BFF0-1E1F8ABA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70331"/>
      </p:ext>
    </p:extLst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CA54-44D1-4E80-8F6F-93738A271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90018"/>
      </p:ext>
    </p:extLst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7F3E-4460-4301-93E2-013194A5D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122"/>
      </p:ext>
    </p:extLst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9116-7DAD-4AFB-9A4F-02675CBCA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0131"/>
      </p:ext>
    </p:extLst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CB3DD37-23E9-4285-9EBB-4D45EB1C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35" r:id="rId15"/>
  </p:sldLayoutIdLst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fp=4&amp;img_url=http://files.rzn.info/data/image/news/base/2013/03/06/85896.jpg&amp;iorient=&amp;ih=&amp;icolor=&amp;p=4&amp;site=&amp;text=%D1%84%D0%B8%D0%BD%D0%B0%D0%BD%D1%81%D0%BE%D0%B2%D0%B0%D1%8F%20%D0%BF%D0%BE%D0%BC%D0%BE%D1%89%D1%8C%20%D0%B4%D1%80%D1%83%D0%B3%D0%B8%D0%BC%20%D0%B1%D1%8E%D0%B4%D0%B6%D0%B5%D1%82%D0%B0%D0%BC&amp;iw=&amp;wp=&amp;pos=135&amp;recent=&amp;type=&amp;isize=&amp;rpt=simage&amp;itype=&amp;nojs=1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fp=0&amp;img_url=http://www.foto.smga.ru/album/slides/gorod-mineralnye-vody-foto-991.JPG&amp;iorient=&amp;ih=&amp;icolor=&amp;site=&amp;text=%D1%88%D0%BA%D0%BE%D0%BB%D1%8B%20%D0%BC%D0%B8%D0%BD%D0%B5%D1%80%D0%B0%D0%BB%D1%8C%D0%BD%D1%8B%D1%85%20%D0%B2%D0%BE%D0%B4&amp;iw=&amp;wp=&amp;pos=2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fp=1&amp;img_url=http://www.bishelp.ru/images/4asnii_gek.jpg&amp;iorient=&amp;ih=&amp;icolor=&amp;p=1&amp;site=&amp;text=%D0%BE%D0%BF%D0%BB%D0%B0%D1%82%D0%B0%20%D0%BA%D0%BE%D0%BC%D0%BC%D1%83%D0%BD%D0%B0%D0%BB%D1%8C%D0%BD%D1%8B%D1%85%20%D1%83%D1%81%D0%BB%D1%83%D0%B3&amp;iw=&amp;wp=&amp;pos=56&amp;recent=&amp;type=&amp;isize=&amp;rpt=simage&amp;itype=&amp;nojs=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fp=0&amp;img_url=http://mirsovetov.ru/images/956/1.jpg&amp;iorient=&amp;ih=&amp;icolor=&amp;site=&amp;text=%D0%BE%D0%BF%D0%BB%D0%B0%D1%82%D0%B0%20%D1%82%D1%80%D1%83%D0%B4%D0%B0&amp;iw=&amp;wp=&amp;pos=0&amp;recent=&amp;type=&amp;isize=&amp;rpt=simage&amp;itype=&amp;nojs=1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2.png"/><Relationship Id="rId10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625" y="304800"/>
            <a:ext cx="4562775" cy="609599"/>
          </a:xfrm>
        </p:spPr>
        <p:txBody>
          <a:bodyPr/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  <a:t/>
            </a:r>
            <a:br>
              <a:rPr lang="ru-RU" sz="105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</a:br>
            <a:r>
              <a:rPr lang="ru-RU" sz="160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  <a:t>МИНЕРАЛОВОДСКИЙ ГОРОДСКОЙ ОКРУГ</a:t>
            </a:r>
            <a:r>
              <a:rPr lang="en-US" sz="1100" b="1" kern="12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  <a:t/>
            </a:r>
            <a:br>
              <a:rPr lang="en-US" sz="1100" b="1" kern="12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Arial "/>
                <a:ea typeface="+mn-ea"/>
                <a:cs typeface="+mn-cs"/>
              </a:rPr>
            </a:br>
            <a:endParaRPr lang="ru-RU" sz="1100" dirty="0"/>
          </a:p>
        </p:txBody>
      </p:sp>
      <p:sp>
        <p:nvSpPr>
          <p:cNvPr id="6" name="TextBox 20"/>
          <p:cNvSpPr txBox="1"/>
          <p:nvPr/>
        </p:nvSpPr>
        <p:spPr>
          <a:xfrm>
            <a:off x="3444943" y="1045190"/>
            <a:ext cx="543235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"/>
                <a:cs typeface="+mn-cs"/>
              </a:rPr>
              <a:t>БЮДЖЕТ ДЛЯ ГРАЖДАН</a:t>
            </a: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"/>
                <a:cs typeface="+mn-cs"/>
              </a:rPr>
              <a:t> к проекту решения Совета депутатов</a:t>
            </a:r>
            <a:endParaRPr lang="ru-RU" sz="2000" i="0" dirty="0" smtClean="0">
              <a:solidFill>
                <a:prstClr val="black">
                  <a:lumMod val="85000"/>
                  <a:lumOff val="15000"/>
                </a:prstClr>
              </a:solidFill>
              <a:latin typeface="Arial "/>
              <a:cs typeface="+mn-cs"/>
            </a:endParaRP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"/>
                <a:cs typeface="+mn-cs"/>
              </a:rPr>
              <a:t>«</a:t>
            </a:r>
            <a:r>
              <a:rPr lang="ru-RU" sz="20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</a:t>
            </a:r>
            <a:r>
              <a:rPr lang="ru-RU" sz="20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  <a:r>
              <a:rPr lang="ru-RU" sz="20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МИНЕРАЛОВОДСКОГО ГОРОДСКОГО ОКРУГА ЗА 2021 </a:t>
            </a:r>
            <a:r>
              <a:rPr lang="ru-RU" sz="20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000" i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 "/>
                <a:cs typeface="+mn-cs"/>
              </a:rPr>
              <a:t>»</a:t>
            </a:r>
            <a:endParaRPr lang="en-US" sz="2000" i="0" dirty="0">
              <a:solidFill>
                <a:prstClr val="black">
                  <a:lumMod val="85000"/>
                  <a:lumOff val="15000"/>
                </a:prstClr>
              </a:solidFill>
              <a:latin typeface="Arial "/>
              <a:cs typeface="+mn-cs"/>
            </a:endParaRPr>
          </a:p>
        </p:txBody>
      </p:sp>
      <p:pic>
        <p:nvPicPr>
          <p:cNvPr id="8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37507"/>
            <a:ext cx="2612956" cy="230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52" descr="iCA0MUSFJ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4635"/>
            <a:ext cx="2819400" cy="22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4" descr="мемориал"/>
          <p:cNvPicPr>
            <a:picLocks noChangeAspect="1" noChangeArrowheads="1"/>
          </p:cNvPicPr>
          <p:nvPr/>
        </p:nvPicPr>
        <p:blipFill>
          <a:blip r:embed="rId4">
            <a:lum bright="2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320028"/>
            <a:ext cx="2552700" cy="23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c/c3/%D0%92%D0%BE%D0%BA%D0%B7%D0%B0%D0%BB_%D0%9C%D0%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2" y="158919"/>
            <a:ext cx="3171827" cy="22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a/ae/Min-Vody_panara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2584073"/>
            <a:ext cx="485471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8918"/>
            <a:ext cx="771225" cy="98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598428"/>
      </p:ext>
    </p:extLst>
  </p:cSld>
  <p:clrMapOvr>
    <a:masterClrMapping/>
  </p:clrMapOvr>
  <p:transition spd="med"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 dirty="0" smtClean="0">
                <a:solidFill>
                  <a:srgbClr val="0000FF"/>
                </a:solidFill>
                <a:effectLst/>
              </a:rPr>
              <a:t>Основные направления бюджетной политики</a:t>
            </a:r>
            <a:r>
              <a:rPr lang="ru-RU" sz="2400" b="1" i="1" dirty="0" smtClean="0">
                <a:solidFill>
                  <a:srgbClr val="0000FF"/>
                </a:solidFill>
                <a:effectLst/>
              </a:rPr>
              <a:t> Минераловодского городского округа на 2021 год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484313"/>
            <a:ext cx="8720138" cy="472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FF00"/>
                </a:solidFill>
                <a:effectLst/>
                <a:latin typeface="Bookman Old Style" pitchFamily="18" charset="0"/>
              </a:rPr>
              <a:t> Обеспечение долгосрочной сбалансированности и финансовой устойчивости местного бюджета.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00FF"/>
                </a:solidFill>
                <a:effectLst/>
                <a:latin typeface="Bookman Old Style" pitchFamily="18" charset="0"/>
              </a:rPr>
              <a:t>Оптимизация бюджетных расходов с одновременным определением  их приоритетности и повышения эффективности финансовых ресурсов.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Обеспечение прозрачности и открытости муниципальных             финансов.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4033820"/>
            <a:ext cx="9144000" cy="2209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/>
            <a:r>
              <a:rPr lang="ru-RU" sz="2000" b="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Основными задачами бюджетной политики</a:t>
            </a:r>
            <a:r>
              <a:rPr lang="ru-RU" sz="20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являются:</a:t>
            </a:r>
          </a:p>
          <a:p>
            <a:pPr indent="342900" algn="l"/>
            <a:endParaRPr lang="ru-RU" sz="16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программно-целевых методов бюджетного планирования; 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и результативности использования     имеющихся инструментов программно-целевого управления;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повышения качества оказания муниципальных услуг (работ);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использования бюджетных средств;                              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исполнение в полном объеме публичных обязательств переда населением</a:t>
            </a:r>
            <a:r>
              <a:rPr lang="ru-RU" sz="1600" b="0" dirty="0">
                <a:solidFill>
                  <a:srgbClr val="00FF00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 descr="i?id=95115298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03825"/>
            <a:ext cx="2057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i?id=143963158-2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143000"/>
          </a:xfrm>
        </p:spPr>
        <p:txBody>
          <a:bodyPr/>
          <a:lstStyle/>
          <a:p>
            <a:pPr eaLnBrk="1" hangingPunct="1"/>
            <a:r>
              <a:rPr lang="ru-RU" sz="2500" b="1" i="1" dirty="0" smtClean="0">
                <a:solidFill>
                  <a:srgbClr val="0000FF"/>
                </a:solidFill>
              </a:rPr>
              <a:t>Приоритетными расходами местного бюджета являются :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4343400"/>
          </a:xfrm>
        </p:spPr>
        <p:txBody>
          <a:bodyPr/>
          <a:lstStyle/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труда и начисления на выплаты по оплате труда;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коммунальные услуги;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связи;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уплата налогов, сборов и других обязательных платежей;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и погашение муниципального долга;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питания;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</a:p>
          <a:p>
            <a:pPr marL="0" indent="0">
              <a:buClr>
                <a:srgbClr val="FF3300"/>
              </a:buClr>
              <a:buNone/>
            </a:pPr>
            <a:endParaRPr lang="ru-RU" sz="28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i?id=592552895-5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i?id=185560087-2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03825"/>
            <a:ext cx="23622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i3OPXCXK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723313" cy="1371600"/>
          </a:xfrm>
        </p:spPr>
        <p:txBody>
          <a:bodyPr/>
          <a:lstStyle/>
          <a:p>
            <a:pPr eaLnBrk="1" hangingPunct="1"/>
            <a: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b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Минераловодского городского округа за 2021 год</a:t>
            </a:r>
            <a:b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295400"/>
            <a:ext cx="9144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                                               план                            исполнение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FF00"/>
                </a:solidFill>
              </a:rPr>
              <a:t> Д</a:t>
            </a:r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оходы -           4 565 773,15      4 494 135,07     98,43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–        4 776 936,28      4 588 216,21      </a:t>
            </a:r>
            <a:r>
              <a:rPr lang="ru-RU" sz="25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96,05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i="1" dirty="0" smtClean="0">
              <a:solidFill>
                <a:srgbClr val="333399"/>
              </a:solidFill>
              <a:effectLst/>
            </a:endParaRPr>
          </a:p>
          <a:p>
            <a:pPr eaLnBrk="1" hangingPunct="1">
              <a:buNone/>
            </a:pP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Дефицит </a:t>
            </a:r>
            <a:r>
              <a:rPr lang="ru-RU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(-); </a:t>
            </a: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– </a:t>
            </a:r>
            <a:r>
              <a:rPr lang="ru-RU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211 163,13          -94 081,14 </a:t>
            </a:r>
            <a:endParaRPr lang="ru-RU" sz="28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Профицит (+)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Источниками покрытия дефицита бюджета являются остатки и муниципальные заимствования</a:t>
            </a:r>
          </a:p>
          <a:p>
            <a:pPr algn="ctr" eaLnBrk="1" hangingPunct="1">
              <a:buFontTx/>
              <a:buNone/>
            </a:pPr>
            <a:endParaRPr lang="ru-RU" sz="2000" b="1" i="1" dirty="0" smtClean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  <a:p>
            <a:pPr algn="ctr" fontAlgn="b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 	</a:t>
            </a: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000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endParaRPr lang="ru-RU" sz="3600" dirty="0" smtClean="0">
              <a:effectLst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8" y="-321205"/>
            <a:ext cx="9177867" cy="719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30254"/>
              </p:ext>
            </p:extLst>
          </p:nvPr>
        </p:nvGraphicFramePr>
        <p:xfrm>
          <a:off x="-1" y="1082675"/>
          <a:ext cx="9143999" cy="579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1763419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9201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Исполнение расходов местного бюджета в разрезе разделов подразделов кодов бюджетной классификации расходов бюджетов за 2021  год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19009"/>
              </p:ext>
            </p:extLst>
          </p:nvPr>
        </p:nvGraphicFramePr>
        <p:xfrm>
          <a:off x="76201" y="1600200"/>
          <a:ext cx="9067798" cy="5505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044"/>
                <a:gridCol w="3592902"/>
                <a:gridCol w="1566053"/>
                <a:gridCol w="1670409"/>
                <a:gridCol w="1682390"/>
              </a:tblGrid>
              <a:tr h="971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Рз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Утверждено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Исполнено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Процент исполнения,%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01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Общегосударственные вопросы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311 556,00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307 014,26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98,54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6477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03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22 122,08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22 122,07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04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Национальная экономика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682 226,57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634 510,97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93,01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05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257 337,63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251 316,77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97,66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06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700,34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700,34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07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Образование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1 907 690,90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1 784 805,78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93,56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08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Культура, кинематография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171 140,30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166 189,75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97,11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Социальная политика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1 394 068,61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1 392 472,12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99,89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Физическая культура и спорт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17 339,28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17 339,28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6477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12 754,57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11 744,87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92,08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Всего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4 776 936,28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4 588 216,21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effectLst/>
                        </a:rPr>
                        <a:t>96,05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064845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66"/>
                </a:solidFill>
              </a:rPr>
              <a:t>Исполнение бюджета Минераловодского городского округа за 2020 год</a:t>
            </a:r>
            <a:endParaRPr lang="ru-RU" sz="2400" dirty="0">
              <a:solidFill>
                <a:srgbClr val="000066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475880"/>
              </p:ext>
            </p:extLst>
          </p:nvPr>
        </p:nvGraphicFramePr>
        <p:xfrm>
          <a:off x="0" y="1642300"/>
          <a:ext cx="9144000" cy="521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181192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308975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1" i="1" smtClean="0">
                <a:solidFill>
                  <a:srgbClr val="0000FF"/>
                </a:solidFill>
                <a:effectLst/>
              </a:rPr>
              <a:t>Перечень муниципальных программ</a:t>
            </a:r>
            <a:r>
              <a:rPr lang="ru-RU" sz="4000" smtClean="0">
                <a:effectLst/>
              </a:rPr>
              <a:t> </a:t>
            </a: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69850" y="838200"/>
            <a:ext cx="854075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i="1" dirty="0" smtClean="0">
                <a:solidFill>
                  <a:srgbClr val="0000FF"/>
                </a:solidFill>
                <a:effectLst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b="1" i="1" dirty="0" smtClean="0">
              <a:solidFill>
                <a:srgbClr val="0000FF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i="1" dirty="0" smtClean="0">
                <a:solidFill>
                  <a:srgbClr val="0000FF"/>
                </a:solidFill>
                <a:effectLst/>
              </a:rPr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i="1" dirty="0" smtClean="0">
                <a:effectLst/>
              </a:rPr>
              <a:t>     </a:t>
            </a:r>
            <a:r>
              <a:rPr lang="ru-RU" sz="1600" b="1" i="1" dirty="0" smtClean="0">
                <a:effectLst/>
              </a:rPr>
              <a:t>«Совершенствование организации деятельности органов местного самоуправления»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«Управление финансами»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«Обеспечение безопасности»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транспортной системы и обеспечение   безопасности дорожного движения»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жилищно-коммунального хозяйства»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образования»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культуры»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"Развитие экономики»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«Социальная политика»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физической культуры и спорта»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молодежной политики“</a:t>
            </a:r>
            <a:r>
              <a:rPr lang="en-US" sz="1600" b="1" i="1" dirty="0" smtClean="0">
                <a:effectLst/>
              </a:rPr>
              <a:t/>
            </a:r>
            <a:br>
              <a:rPr lang="en-US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«Экология и охрана окружающей среды»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«Энергосбережение и повышение энергетической эффективности»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градостроительства, строительства и архитектуры»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сельского хозяйства»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«Управление имуществом»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 «Формирование современной городской среды»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i="1" dirty="0" smtClean="0">
              <a:effectLst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762000"/>
          </a:xfrm>
        </p:spPr>
        <p:txBody>
          <a:bodyPr/>
          <a:lstStyle/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Реализация муниципальных программ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078977"/>
              </p:ext>
            </p:extLst>
          </p:nvPr>
        </p:nvGraphicFramePr>
        <p:xfrm>
          <a:off x="-1" y="1066806"/>
          <a:ext cx="9144002" cy="6363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1921"/>
                <a:gridCol w="1381599"/>
                <a:gridCol w="1417956"/>
                <a:gridCol w="1272526"/>
              </a:tblGrid>
              <a:tr h="518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Утверждено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процент исполнения,%</a:t>
                      </a:r>
                    </a:p>
                  </a:txBody>
                  <a:tcPr marL="7620" marR="7620" marT="7620" marB="0" anchor="ctr"/>
                </a:tc>
              </a:tr>
              <a:tr h="18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</a:tr>
              <a:tr h="51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"Совершенствование организации деятельности органов местного самоуправления"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67 727,34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67 187,76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99,20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"Управление финансами"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86 431,20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85 386,83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98,79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"Обеспечение безопасности"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54 491,39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43 288,91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79,44</a:t>
                      </a:r>
                    </a:p>
                  </a:txBody>
                  <a:tcPr marL="7620" marR="7620" marT="7620" marB="0" anchor="b"/>
                </a:tc>
              </a:tr>
              <a:tr h="51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транспортной системы и обеспечение безопасности дорожного движения 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654 500,98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606 813,52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92,71</a:t>
                      </a:r>
                    </a:p>
                  </a:txBody>
                  <a:tcPr marL="7620" marR="7620" marT="7620" marB="0" anchor="b"/>
                </a:tc>
              </a:tr>
              <a:tr h="347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жилищно-коммунального хозяйства"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161 438,11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155 407,75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96,26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образования"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1 829 113,76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1 713 763,00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93,69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культуры"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196 346,28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194 770,49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99,20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экономики"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199,25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198,85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99,80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"Социальная политика 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1 381 396,23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1 380 281,54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99,92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физической культуры и спорта"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26 765,67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26 765,67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молодежной политики"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3 257,75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3 255,27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99,92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"Экология и охрана окружающей среды 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540,63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540,59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99,99</a:t>
                      </a:r>
                    </a:p>
                  </a:txBody>
                  <a:tcPr marL="7620" marR="7620" marT="7620" marB="0" anchor="b"/>
                </a:tc>
              </a:tr>
              <a:tr h="458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"Энергосбережение и повышение энергетической эффективности"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7 580,33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7 555,59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99,67</a:t>
                      </a:r>
                    </a:p>
                  </a:txBody>
                  <a:tcPr marL="7620" marR="7620" marT="7620" marB="0" anchor="b"/>
                </a:tc>
              </a:tr>
              <a:tr h="347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градостроительства, строительства и архитектуры"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7 599,26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7 582,93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99,79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"Развитие сельского хозяйства"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8 397,55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8 397,55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"Управление имуществом"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78 939,00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77 383,98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98,03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 "Формирование современной городской среды"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115 914,74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115 911,38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7620" marR="7620" marT="7620" marB="0" anchor="b"/>
                </a:tc>
              </a:tr>
              <a:tr h="372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4 680 639,47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4 494 491,61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96,02</a:t>
                      </a:r>
                    </a:p>
                  </a:txBody>
                  <a:tcPr marL="7620" marR="7620" marT="7620" marB="0" anchor="b"/>
                </a:tc>
              </a:tr>
              <a:tr h="2317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690" marR="4690" marT="469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496618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73" name="Picture 13" descr="ekonom-stran-mira"/>
          <p:cNvPicPr>
            <a:picLocks noChangeAspect="1" noChangeArrowheads="1"/>
          </p:cNvPicPr>
          <p:nvPr/>
        </p:nvPicPr>
        <p:blipFill>
          <a:blip r:embed="rId2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122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Реализация программных мероприятий</a:t>
            </a:r>
          </a:p>
        </p:txBody>
      </p:sp>
      <p:sp>
        <p:nvSpPr>
          <p:cNvPr id="578569" name="Rectangle 9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42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</p:txBody>
      </p:sp>
      <p:sp>
        <p:nvSpPr>
          <p:cNvPr id="578571" name="Rectangle 11"/>
          <p:cNvSpPr>
            <a:spLocks noChangeArrowheads="1"/>
          </p:cNvSpPr>
          <p:nvPr/>
        </p:nvSpPr>
        <p:spPr bwMode="auto">
          <a:xfrm>
            <a:off x="0" y="3632200"/>
            <a:ext cx="13468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474938"/>
              </p:ext>
            </p:extLst>
          </p:nvPr>
        </p:nvGraphicFramePr>
        <p:xfrm>
          <a:off x="0" y="1771650"/>
          <a:ext cx="914400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11661775" cy="1325563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ДОРОЖНЫЙ ФОНД МИНЕРАЛОВОДСКОГО ГОРОДСКОГО ОКРУГА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исполнение за 2020 год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12191999" cy="404177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план,                      факт,                    %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тыс.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руб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тыс.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руб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исполнения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    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</a:t>
            </a:r>
            <a:r>
              <a:rPr lang="ru-RU" sz="3600" b="1" i="1" dirty="0" smtClean="0">
                <a:solidFill>
                  <a:srgbClr val="00FF00"/>
                </a:solidFill>
                <a:latin typeface="Times New Roman" pitchFamily="18" charset="0"/>
              </a:rPr>
              <a:t>673 716,5          626 029,0        92,92              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4663" y="171450"/>
            <a:ext cx="4859337" cy="668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ru-RU" sz="18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5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5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264.4. </a:t>
            </a:r>
            <a:endParaRPr lang="ru-RU" sz="25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годового отчета об исполнении 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</a:p>
          <a:p>
            <a:pPr>
              <a:lnSpc>
                <a:spcPct val="80000"/>
              </a:lnSpc>
              <a:buNone/>
            </a:pPr>
            <a:endParaRPr lang="ru-RU" sz="1800" b="1" dirty="0"/>
          </a:p>
          <a:p>
            <a:pPr algn="ctr">
              <a:lnSpc>
                <a:spcPct val="8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Местная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администрация представляет отчет об исполнении местного бюджета для подготовки заключения на него </a:t>
            </a:r>
            <a:r>
              <a:rPr lang="ru-RU" sz="2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позднее 1 апреля текущего года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. Подготовка заключения на годовой отчет об исполнении местного бюджета проводится в срок, не превышающий один месяц.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 smtClean="0">
              <a:effectLst/>
            </a:endParaRPr>
          </a:p>
        </p:txBody>
      </p:sp>
      <p:pic>
        <p:nvPicPr>
          <p:cNvPr id="276485" name="Picture 5" descr="C:\Users\Dohod1\Desktop\1021840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SDC12093"/>
          <p:cNvPicPr>
            <a:picLocks noChangeAspect="1" noChangeArrowheads="1"/>
          </p:cNvPicPr>
          <p:nvPr/>
        </p:nvPicPr>
        <p:blipFill>
          <a:blip r:embed="rId2">
            <a:lum bright="1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76200"/>
            <a:ext cx="914400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57774"/>
            <a:ext cx="92964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Clr>
                <a:srgbClr val="CCECFF"/>
              </a:buClr>
            </a:pPr>
            <a:r>
              <a:rPr lang="ru-RU" sz="2800" kern="0" dirty="0" smtClean="0">
                <a:solidFill>
                  <a:srgbClr val="F3F3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Финансовое управление администрации</a:t>
            </a:r>
          </a:p>
          <a:p>
            <a:pPr marL="342900" lvl="0" indent="-342900" eaLnBrk="0" hangingPunct="0">
              <a:buClr>
                <a:srgbClr val="CCECFF"/>
              </a:buClr>
            </a:pPr>
            <a:r>
              <a:rPr lang="ru-RU" sz="2800" kern="0" dirty="0" smtClean="0">
                <a:solidFill>
                  <a:srgbClr val="F3F3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Минераловодского городского округа</a:t>
            </a:r>
          </a:p>
          <a:p>
            <a:pPr marL="342900" lvl="0" indent="-342900" eaLnBrk="0" hangingPunct="0">
              <a:buClr>
                <a:srgbClr val="CCECFF"/>
              </a:buClr>
            </a:pP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2190ACC-1907-401E-8F2C-55364F5BA3BB}"/>
              </a:ext>
            </a:extLst>
          </p:cNvPr>
          <p:cNvSpPr/>
          <p:nvPr/>
        </p:nvSpPr>
        <p:spPr>
          <a:xfrm>
            <a:off x="139530" y="228600"/>
            <a:ext cx="46610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РАЗВИТИЯ </a:t>
            </a:r>
            <a:b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МИНЕРАЛОВОДСКОГО ГОРОДСКОГО ОКРУГА</a:t>
            </a:r>
            <a:endParaRPr lang="ru-RU" sz="15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0AC07E-C8AE-4E2E-B151-85270834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94" y="1143000"/>
            <a:ext cx="1433674" cy="5410200"/>
          </a:xfrm>
          <a:prstGeom prst="rect">
            <a:avLst/>
          </a:prstGeom>
        </p:spPr>
      </p:pic>
      <p:graphicFrame>
        <p:nvGraphicFramePr>
          <p:cNvPr id="7" name="Таблица 22">
            <a:extLst>
              <a:ext uri="{FF2B5EF4-FFF2-40B4-BE49-F238E27FC236}">
                <a16:creationId xmlns="" xmlns:a16="http://schemas.microsoft.com/office/drawing/2014/main" id="{3E286579-5680-42CB-A165-D6AFD0BB6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23325"/>
              </p:ext>
            </p:extLst>
          </p:nvPr>
        </p:nvGraphicFramePr>
        <p:xfrm>
          <a:off x="1219200" y="1152526"/>
          <a:ext cx="3124200" cy="540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481625732"/>
                    </a:ext>
                  </a:extLst>
                </a:gridCol>
              </a:tblGrid>
              <a:tr h="81546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5777843"/>
                  </a:ext>
                </a:extLst>
              </a:tr>
              <a:tr h="750511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</a:t>
                      </a:r>
                    </a:p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среднегодовом исчислении), тыс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чел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2835853"/>
                  </a:ext>
                </a:extLst>
              </a:tr>
              <a:tr h="998128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ПОТРЕБИТЕЛЬСКИХ ЦЕН НА ТОВАРЫ И УСЛУГИ НА КОНЕЦ ГОДА</a:t>
                      </a:r>
                    </a:p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декабрю предыдущего года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247744"/>
                  </a:ext>
                </a:extLst>
              </a:tr>
              <a:tr h="70593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ЗАРЕГИСТРИРОВАННОЙ БЕЗРАБОТИЦЫ (НА КОНЕЦ ГОДА), %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1544716"/>
                  </a:ext>
                </a:extLst>
              </a:tr>
              <a:tr h="1249447">
                <a:tc>
                  <a:txBody>
                    <a:bodyPr/>
                    <a:lstStyle/>
                    <a:p>
                      <a:pPr marL="0" marR="0" lvl="0" indent="0" algn="l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РАБОТ, ВЫПОЛНЕННЫХ ПО </a:t>
                      </a:r>
                    </a:p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ВИДУ ДЕЯТЕЛЬНОСТИ «СТРОИТЕЛЬСТВО», В ЦЕНАХ СООТВЕТСТВУЮЩИХ ЛЕТ, млн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руб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3332160"/>
                  </a:ext>
                </a:extLst>
              </a:tr>
              <a:tr h="881187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В ДЕЙСТВИЕ ЖИЛЫХ ДОМОВ, тыс. кв. м. общей площади</a:t>
                      </a:r>
                    </a:p>
                  </a:txBody>
                  <a:tcPr anchor="ctr">
                    <a:solidFill>
                      <a:srgbClr val="B3D0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280767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" y="21336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" y="29718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" y="39624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2" y="493512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07" y="60198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Таблица 22">
            <a:extLst>
              <a:ext uri="{FF2B5EF4-FFF2-40B4-BE49-F238E27FC236}">
                <a16:creationId xmlns="" xmlns:a16="http://schemas.microsoft.com/office/drawing/2014/main" id="{C01539AB-512F-49A1-8557-484288B54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48381"/>
              </p:ext>
            </p:extLst>
          </p:nvPr>
        </p:nvGraphicFramePr>
        <p:xfrm>
          <a:off x="4495800" y="1171574"/>
          <a:ext cx="4419600" cy="5381625"/>
        </p:xfrm>
        <a:graphic>
          <a:graphicData uri="http://schemas.openxmlformats.org/drawingml/2006/table">
            <a:tbl>
              <a:tblPr firstRow="1" bandRow="1"/>
              <a:tblGrid>
                <a:gridCol w="813063">
                  <a:extLst>
                    <a:ext uri="{9D8B030D-6E8A-4147-A177-3AD203B41FA5}">
                      <a16:colId xmlns="" xmlns:a16="http://schemas.microsoft.com/office/drawing/2014/main" val="2481625732"/>
                    </a:ext>
                  </a:extLst>
                </a:gridCol>
                <a:gridCol w="877756">
                  <a:extLst>
                    <a:ext uri="{9D8B030D-6E8A-4147-A177-3AD203B41FA5}">
                      <a16:colId xmlns="" xmlns:a16="http://schemas.microsoft.com/office/drawing/2014/main" val="3134937722"/>
                    </a:ext>
                  </a:extLst>
                </a:gridCol>
                <a:gridCol w="913220">
                  <a:extLst>
                    <a:ext uri="{9D8B030D-6E8A-4147-A177-3AD203B41FA5}">
                      <a16:colId xmlns="" xmlns:a16="http://schemas.microsoft.com/office/drawing/2014/main" val="526490490"/>
                    </a:ext>
                  </a:extLst>
                </a:gridCol>
                <a:gridCol w="904354">
                  <a:extLst>
                    <a:ext uri="{9D8B030D-6E8A-4147-A177-3AD203B41FA5}">
                      <a16:colId xmlns="" xmlns:a16="http://schemas.microsoft.com/office/drawing/2014/main" val="1408935381"/>
                    </a:ext>
                  </a:extLst>
                </a:gridCol>
                <a:gridCol w="911207">
                  <a:extLst>
                    <a:ext uri="{9D8B030D-6E8A-4147-A177-3AD203B41FA5}">
                      <a16:colId xmlns="" xmlns:a16="http://schemas.microsoft.com/office/drawing/2014/main" val="53901068"/>
                    </a:ext>
                  </a:extLst>
                </a:gridCol>
              </a:tblGrid>
              <a:tr h="8325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г.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(отчет)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(отчет)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г.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2023 г.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г.</a:t>
                      </a:r>
                    </a:p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A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5777843"/>
                  </a:ext>
                </a:extLst>
              </a:tr>
              <a:tr h="708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136,46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135,16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134,75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134,15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133,74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2835853"/>
                  </a:ext>
                </a:extLst>
              </a:tr>
              <a:tr h="9873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104,9 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105,8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 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247744"/>
                  </a:ext>
                </a:extLst>
              </a:tr>
              <a:tr h="710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5,31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0,82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1544716"/>
                  </a:ext>
                </a:extLst>
              </a:tr>
              <a:tr h="1245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223,63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245,44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256,24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267,26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278,48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3332160"/>
                  </a:ext>
                </a:extLst>
              </a:tr>
              <a:tr h="897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39,58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41,32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43,10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44,91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280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993236"/>
      </p:ext>
    </p:extLst>
  </p:cSld>
  <p:clrMapOvr>
    <a:masterClrMapping/>
  </p:clrMapOvr>
  <p:transition spd="med" advClick="0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137535" y="207933"/>
            <a:ext cx="4493777" cy="1037910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ПРИОРИТЕТЫ </a:t>
            </a:r>
          </a:p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СОЦИАЛЬНО-ЭКОНОМИЧЕСКОГО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МИНЕРАЛОВОДСКОГО ГОРОДСКОГО ОКРУГА В </a:t>
            </a: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ГОДАХ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128" y="1439571"/>
            <a:ext cx="4491144" cy="5418435"/>
            <a:chOff x="11284" y="1118329"/>
            <a:chExt cx="3712991" cy="4209321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/>
            <a:stretch/>
          </p:blipFill>
          <p:spPr>
            <a:xfrm>
              <a:off x="3207510" y="1125637"/>
              <a:ext cx="516765" cy="42020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2247" y="1118329"/>
              <a:ext cx="1050502" cy="420201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1745" y="1118329"/>
              <a:ext cx="1050502" cy="420201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84" y="1118329"/>
              <a:ext cx="1050502" cy="4202013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 flipV="1">
            <a:off x="4636842" y="-24517"/>
            <a:ext cx="4419231" cy="1344399"/>
            <a:chOff x="50751" y="1118330"/>
            <a:chExt cx="3653538" cy="1044399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 b="75145"/>
            <a:stretch/>
          </p:blipFill>
          <p:spPr>
            <a:xfrm flipH="1">
              <a:off x="3187524" y="1118330"/>
              <a:ext cx="516765" cy="104439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372"/>
            <a:stretch/>
          </p:blipFill>
          <p:spPr>
            <a:xfrm>
              <a:off x="2142247" y="1118330"/>
              <a:ext cx="1050502" cy="103487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1091745" y="1118331"/>
              <a:ext cx="1050502" cy="102534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50751" y="1118330"/>
              <a:ext cx="1050502" cy="1025349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4659889" y="1439570"/>
            <a:ext cx="4419232" cy="5409027"/>
            <a:chOff x="50751" y="1118329"/>
            <a:chExt cx="3653539" cy="4202013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/>
            <a:stretch/>
          </p:blipFill>
          <p:spPr>
            <a:xfrm flipH="1">
              <a:off x="3187525" y="1118329"/>
              <a:ext cx="516765" cy="4202013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42247" y="1118329"/>
              <a:ext cx="1050502" cy="4202013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91745" y="1118329"/>
              <a:ext cx="1050502" cy="4202013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51" y="1118329"/>
              <a:ext cx="1050502" cy="4202013"/>
            </a:xfrm>
            <a:prstGeom prst="rect">
              <a:avLst/>
            </a:prstGeom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311986" y="1579207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8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2" name="Половина рамки 31"/>
          <p:cNvSpPr/>
          <p:nvPr/>
        </p:nvSpPr>
        <p:spPr>
          <a:xfrm rot="8100000">
            <a:off x="84322" y="1762301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80AFB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1986" y="2865312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A2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11986" y="4159967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8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1986" y="5435534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A2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>
            <a:off x="5032030" y="1588353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A2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rot="10800000">
            <a:off x="5033842" y="2876624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8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>
            <a:off x="5027816" y="4159964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A2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10800000">
            <a:off x="5033842" y="5408555"/>
            <a:ext cx="3827751" cy="1154843"/>
          </a:xfrm>
          <a:prstGeom prst="roundRect">
            <a:avLst>
              <a:gd name="adj" fmla="val 13167"/>
            </a:avLst>
          </a:prstGeom>
          <a:solidFill>
            <a:srgbClr val="80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138" y="1775651"/>
            <a:ext cx="535328" cy="776300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3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Половина рамки 40"/>
          <p:cNvSpPr/>
          <p:nvPr/>
        </p:nvSpPr>
        <p:spPr>
          <a:xfrm rot="8100000">
            <a:off x="92230" y="3048249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A2D4C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42" name="Половина рамки 41"/>
          <p:cNvSpPr/>
          <p:nvPr/>
        </p:nvSpPr>
        <p:spPr>
          <a:xfrm rot="8100000">
            <a:off x="85731" y="4331360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80AFB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43" name="Половина рамки 42"/>
          <p:cNvSpPr/>
          <p:nvPr/>
        </p:nvSpPr>
        <p:spPr>
          <a:xfrm rot="8100000">
            <a:off x="92229" y="5609936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A2D4C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3951" y="3038053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3770" y="1837392"/>
            <a:ext cx="2837602" cy="554658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</a:t>
            </a:r>
            <a:endParaRPr lang="en-US" sz="14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инвестиционного</a:t>
            </a:r>
            <a:r>
              <a:rPr lang="en-US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69863" y="3148719"/>
            <a:ext cx="3145141" cy="760911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гражданских инициатив и гражданского общества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03941" y="4138796"/>
            <a:ext cx="3695610" cy="1208363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услуг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отраслях социальной сферы, использование механизмов государственно-частного </a:t>
            </a:r>
            <a:endParaRPr lang="en-US" sz="14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партнёрства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583" y="4322173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5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3553" y="5602712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5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3941" y="5420960"/>
            <a:ext cx="3676980" cy="1208363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</a:t>
            </a:r>
            <a:endParaRPr lang="en-US" sz="14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и общего образования посредством реконструкции  и строительства новых детских </a:t>
            </a:r>
            <a:endParaRPr lang="en-US" sz="14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садов и школ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442852" y="1650654"/>
            <a:ext cx="3447625" cy="1191798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жилищно – коммунального хозяйства </a:t>
            </a:r>
            <a:r>
              <a:rPr lang="ru-RU" sz="1400" i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округа, </a:t>
            </a: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энергосберегающих технологий</a:t>
            </a:r>
          </a:p>
        </p:txBody>
      </p:sp>
      <p:sp>
        <p:nvSpPr>
          <p:cNvPr id="53" name="Половина рамки 52"/>
          <p:cNvSpPr/>
          <p:nvPr/>
        </p:nvSpPr>
        <p:spPr>
          <a:xfrm rot="8100000">
            <a:off x="4845574" y="1762304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A2D4C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34244" y="1766212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Половина рамки 54"/>
          <p:cNvSpPr/>
          <p:nvPr/>
        </p:nvSpPr>
        <p:spPr>
          <a:xfrm rot="8100000">
            <a:off x="4858953" y="3048249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80AFB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53079" y="3045272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949694" y="3148719"/>
            <a:ext cx="2042381" cy="760911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ситуации на рынке труда</a:t>
            </a:r>
          </a:p>
        </p:txBody>
      </p:sp>
      <p:sp>
        <p:nvSpPr>
          <p:cNvPr id="58" name="Половина рамки 57"/>
          <p:cNvSpPr/>
          <p:nvPr/>
        </p:nvSpPr>
        <p:spPr>
          <a:xfrm rot="8100000">
            <a:off x="4861665" y="4349272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A2D4C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63282" y="4370597"/>
            <a:ext cx="549755" cy="807077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5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272173" y="4137125"/>
            <a:ext cx="3627249" cy="1208363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объёмов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 жилья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обеспеченности населения муниципалитета доступным </a:t>
            </a:r>
          </a:p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комфортным жильём </a:t>
            </a:r>
          </a:p>
        </p:txBody>
      </p:sp>
      <p:sp>
        <p:nvSpPr>
          <p:cNvPr id="61" name="Половина рамки 60"/>
          <p:cNvSpPr/>
          <p:nvPr/>
        </p:nvSpPr>
        <p:spPr>
          <a:xfrm rot="8100000">
            <a:off x="4900560" y="5583483"/>
            <a:ext cx="708555" cy="803095"/>
          </a:xfrm>
          <a:prstGeom prst="halfFrame">
            <a:avLst>
              <a:gd name="adj1" fmla="val 9439"/>
              <a:gd name="adj2" fmla="val 9439"/>
            </a:avLst>
          </a:prstGeom>
          <a:solidFill>
            <a:srgbClr val="80AFB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469" tIns="56736" rIns="113469" bIns="56736" rtlCol="0" anchor="ctr"/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ru-RU" sz="2200" b="0" i="0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63284" y="5596831"/>
            <a:ext cx="535328" cy="776300"/>
          </a:xfrm>
          <a:prstGeom prst="rect">
            <a:avLst/>
          </a:prstGeom>
          <a:noFill/>
        </p:spPr>
        <p:txBody>
          <a:bodyPr wrap="none" lIns="113469" tIns="56736" rIns="113469" bIns="56736" rtlCol="0">
            <a:spAutoFit/>
          </a:bodyPr>
          <a:lstStyle/>
          <a:p>
            <a:pPr algn="l"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43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725183" y="5545137"/>
            <a:ext cx="2705824" cy="976355"/>
          </a:xfrm>
          <a:prstGeom prst="rect">
            <a:avLst/>
          </a:prstGeom>
        </p:spPr>
        <p:txBody>
          <a:bodyPr wrap="square" lIns="113469" tIns="56736" rIns="113469" bIns="56736">
            <a:spAutoFit/>
          </a:bodyPr>
          <a:lstStyle/>
          <a:p>
            <a:pPr defTabSz="56734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использования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847168076"/>
      </p:ext>
    </p:extLst>
  </p:cSld>
  <p:clrMapOvr>
    <a:masterClrMapping/>
  </p:clrMapOvr>
  <p:transition spd="med"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04800"/>
            <a:ext cx="4505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БЮДЖЕТА МИНЕРАЛОВОДСКОГО ГОРОДСКОГО ОКРУГА</a:t>
            </a:r>
            <a:endParaRPr lang="ru-RU" sz="1500" i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2021 ГОД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83A59C7C-7760-465B-BF11-83D3C1870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905510"/>
              </p:ext>
            </p:extLst>
          </p:nvPr>
        </p:nvGraphicFramePr>
        <p:xfrm>
          <a:off x="447674" y="1219200"/>
          <a:ext cx="3703584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1F4F60-CF35-49CD-91AA-7768C4DD865C}"/>
              </a:ext>
            </a:extLst>
          </p:cNvPr>
          <p:cNvSpPr txBox="1"/>
          <p:nvPr/>
        </p:nvSpPr>
        <p:spPr>
          <a:xfrm>
            <a:off x="447674" y="3667095"/>
            <a:ext cx="877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900" i="0" dirty="0" smtClean="0">
              <a:solidFill>
                <a:srgbClr val="D8D8D8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900" i="0" dirty="0" smtClean="0">
                <a:solidFill>
                  <a:srgbClr val="D8D8D8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i="0" dirty="0">
                <a:solidFill>
                  <a:srgbClr val="D8D8D8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6D6E6E-4589-41B2-A1DD-DBA4EA3C175F}"/>
              </a:ext>
            </a:extLst>
          </p:cNvPr>
          <p:cNvSpPr txBox="1"/>
          <p:nvPr/>
        </p:nvSpPr>
        <p:spPr>
          <a:xfrm>
            <a:off x="3124199" y="1275264"/>
            <a:ext cx="1219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i="0" dirty="0">
                <a:solidFill>
                  <a:srgbClr val="212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1F4F60-CF35-49CD-91AA-7768C4DD865C}"/>
              </a:ext>
            </a:extLst>
          </p:cNvPr>
          <p:cNvSpPr txBox="1"/>
          <p:nvPr/>
        </p:nvSpPr>
        <p:spPr>
          <a:xfrm>
            <a:off x="3305463" y="1633954"/>
            <a:ext cx="961738" cy="54117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4572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500" i="0" dirty="0">
              <a:solidFill>
                <a:srgbClr val="212165"/>
              </a:solidFill>
              <a:latin typeface="Calibri" panose="020F0502020204030204"/>
              <a:cs typeface="+mn-cs"/>
            </a:endParaRPr>
          </a:p>
          <a:p>
            <a:pPr defTabSz="4572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ru-RU" sz="1500" i="0" dirty="0">
              <a:solidFill>
                <a:srgbClr val="212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500" i="0" dirty="0" smtClean="0">
                <a:solidFill>
                  <a:srgbClr val="212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i="0" dirty="0" smtClean="0">
                <a:solidFill>
                  <a:srgbClr val="212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i="0" dirty="0">
                <a:solidFill>
                  <a:srgbClr val="212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447800" y="1706474"/>
            <a:ext cx="1676399" cy="170584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B7E4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76401" y="1904542"/>
            <a:ext cx="1219200" cy="1219658"/>
          </a:xfrm>
          <a:prstGeom prst="ellipse">
            <a:avLst/>
          </a:prstGeom>
          <a:noFill/>
          <a:ln w="38100" cap="flat" cmpd="sng" algn="ctr">
            <a:solidFill>
              <a:srgbClr val="537A8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BB2CD33-BEA3-4552-955D-70A304DCB471}"/>
              </a:ext>
            </a:extLst>
          </p:cNvPr>
          <p:cNvSpPr txBox="1"/>
          <p:nvPr/>
        </p:nvSpPr>
        <p:spPr>
          <a:xfrm>
            <a:off x="2009320" y="2114410"/>
            <a:ext cx="55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5400" b="0" i="0" dirty="0">
                <a:solidFill>
                  <a:srgbClr val="537A86"/>
                </a:solidFill>
                <a:latin typeface="Calibri" panose="020F0502020204030204"/>
                <a:cs typeface="+mn-cs"/>
              </a:rPr>
              <a:t>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"/>
            <a:ext cx="419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ХАРАКТЕРИСТИК </a:t>
            </a: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endParaRPr lang="ru-RU" sz="1500" i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2020 – 2024 </a:t>
            </a:r>
            <a:r>
              <a:rPr lang="ru-RU" sz="150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1500" i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hq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t="35822" r="7788" b="36795"/>
          <a:stretch/>
        </p:blipFill>
        <p:spPr>
          <a:xfrm rot="16200000">
            <a:off x="853541" y="3215245"/>
            <a:ext cx="2789215" cy="44962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hq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t="35822" r="7788" b="36795"/>
          <a:stretch/>
        </p:blipFill>
        <p:spPr>
          <a:xfrm rot="16200000">
            <a:off x="5426938" y="3140938"/>
            <a:ext cx="2786419" cy="4647703"/>
          </a:xfrm>
          <a:prstGeom prst="rect">
            <a:avLst/>
          </a:prstGeom>
        </p:spPr>
      </p:pic>
      <p:graphicFrame>
        <p:nvGraphicFramePr>
          <p:cNvPr id="23" name="Объект 3">
            <a:extLst>
              <a:ext uri="{FF2B5EF4-FFF2-40B4-BE49-F238E27FC236}">
                <a16:creationId xmlns="" xmlns:a16="http://schemas.microsoft.com/office/drawing/2014/main" id="{EACAF5C5-FBA5-43DF-B289-296E112AE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951812"/>
              </p:ext>
            </p:extLst>
          </p:nvPr>
        </p:nvGraphicFramePr>
        <p:xfrm>
          <a:off x="228599" y="4359890"/>
          <a:ext cx="4572001" cy="2269510"/>
        </p:xfrm>
        <a:graphic>
          <a:graphicData uri="http://schemas.openxmlformats.org/drawingml/2006/table">
            <a:tbl>
              <a:tblPr firstRow="1" bandRow="1"/>
              <a:tblGrid>
                <a:gridCol w="1106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8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94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0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7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ПЕРВОНАЧАЛЬ-НЫМ РЕШЕНИЕМ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СОВЕТА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УТОЧНЁННЫЙ ПЛАН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 К УТОЧНЁН-НОМУ ПЛАНУ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ДОХОДЫ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4 093,0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4" marR="4604" marT="4604" marB="0" anchor="ctr" anchorCtr="1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4 565,8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4 494,1 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98,4%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04" marR="4604" marT="4604" marB="0" anchor="ctr" anchorCtr="1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76" marR="31076" marT="0" marB="0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anchorCtr="1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7103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53" marR="56553" marT="28276" marB="28276" anchor="ctr" horzOverflow="overflow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11224675"/>
              </p:ext>
            </p:extLst>
          </p:nvPr>
        </p:nvGraphicFramePr>
        <p:xfrm>
          <a:off x="4314826" y="1359515"/>
          <a:ext cx="472439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001000" y="1105599"/>
            <a:ext cx="820842" cy="253916"/>
          </a:xfrm>
          <a:prstGeom prst="rect">
            <a:avLst/>
          </a:prstGeom>
          <a:solidFill>
            <a:srgbClr val="327A77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050" b="0" i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МЛН</a:t>
            </a:r>
            <a:r>
              <a:rPr lang="ru-RU" sz="1050" b="0" i="0" dirty="0" smtClean="0">
                <a:solidFill>
                  <a:prstClr val="white"/>
                </a:solidFill>
                <a:latin typeface="Calibri" panose="020F0502020204030204"/>
                <a:cs typeface="+mn-cs"/>
              </a:rPr>
              <a:t>. РУБ</a:t>
            </a:r>
            <a:r>
              <a:rPr lang="ru-RU" sz="1050" b="0" i="0" dirty="0">
                <a:solidFill>
                  <a:prstClr val="white"/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4469127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sz="2000" b="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b="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0" i="0" dirty="0" smtClean="0">
                <a:solidFill>
                  <a:srgbClr val="FF91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b="0" i="0" dirty="0">
              <a:solidFill>
                <a:srgbClr val="FF91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b="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поступающие в бюджет денежные средства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6800" y="5626774"/>
            <a:ext cx="4035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бюджета </a:t>
            </a:r>
            <a:r>
              <a:rPr lang="ru-RU" sz="2000" b="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0" i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выплачиваемые </a:t>
            </a:r>
            <a:endParaRPr lang="en-US" sz="2000" b="0" i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2000" b="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бюджета 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685328429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9">
            <a:extLst>
              <a:ext uri="{FF2B5EF4-FFF2-40B4-BE49-F238E27FC236}">
                <a16:creationId xmlns="" xmlns:a16="http://schemas.microsoft.com/office/drawing/2014/main" xmlns:lc="http://schemas.openxmlformats.org/drawingml/2006/lockedCanvas" id="{18C1CB01-DFED-468A-9C76-2BBC173E7681}"/>
              </a:ext>
            </a:extLst>
          </p:cNvPr>
          <p:cNvSpPr txBox="1"/>
          <p:nvPr/>
        </p:nvSpPr>
        <p:spPr>
          <a:xfrm>
            <a:off x="304800" y="293612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5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endParaRPr lang="en-US" sz="1500" b="1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5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МИНЕРАЛОВОДСКОГО ГОРОДСКОГО ОКРУГА</a:t>
            </a:r>
            <a:r>
              <a:rPr lang="en-US" sz="15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5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15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ГОДУ</a:t>
            </a:r>
            <a:r>
              <a:rPr lang="en-US" sz="15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5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МЛН.РУБ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086E4F-4661-41A8-AB39-8E4DDD057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05560"/>
            <a:ext cx="3352800" cy="20948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4C23F4-0400-4870-AC84-1441702D4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57769" y="3276599"/>
            <a:ext cx="3899467" cy="369776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1C2B368-1220-401D-BECC-F779F44FB1F8}"/>
              </a:ext>
            </a:extLst>
          </p:cNvPr>
          <p:cNvGrpSpPr/>
          <p:nvPr/>
        </p:nvGrpSpPr>
        <p:grpSpPr>
          <a:xfrm>
            <a:off x="1951159" y="2848812"/>
            <a:ext cx="1477841" cy="1486653"/>
            <a:chOff x="1268555" y="2260418"/>
            <a:chExt cx="1547474" cy="1547474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DB760398-FDDD-4786-9493-CE5CC2EF0892}"/>
                </a:ext>
              </a:extLst>
            </p:cNvPr>
            <p:cNvGrpSpPr/>
            <p:nvPr/>
          </p:nvGrpSpPr>
          <p:grpSpPr>
            <a:xfrm>
              <a:off x="1268555" y="2260418"/>
              <a:ext cx="1547474" cy="1547474"/>
              <a:chOff x="1268555" y="2260418"/>
              <a:chExt cx="1547474" cy="1547474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1268555" y="2260418"/>
                <a:ext cx="1547474" cy="1547474"/>
                <a:chOff x="3402165" y="882721"/>
                <a:chExt cx="1605447" cy="1605447"/>
              </a:xfrm>
            </p:grpSpPr>
            <p:sp>
              <p:nvSpPr>
                <p:cNvPr id="13" name="Овал 12"/>
                <p:cNvSpPr/>
                <p:nvPr/>
              </p:nvSpPr>
              <p:spPr>
                <a:xfrm>
                  <a:off x="3402165" y="882721"/>
                  <a:ext cx="1605447" cy="1605447"/>
                </a:xfrm>
                <a:prstGeom prst="ellipse">
                  <a:avLst/>
                </a:prstGeom>
                <a:solidFill>
                  <a:srgbClr val="F8BF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" name="Овал 13"/>
                <p:cNvSpPr/>
                <p:nvPr/>
              </p:nvSpPr>
              <p:spPr>
                <a:xfrm>
                  <a:off x="3516216" y="996772"/>
                  <a:ext cx="1377344" cy="1377344"/>
                </a:xfrm>
                <a:prstGeom prst="ellipse">
                  <a:avLst/>
                </a:prstGeom>
                <a:solidFill>
                  <a:srgbClr val="FAD598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9F55247-E456-4847-B763-A62FCB8A8280}"/>
                  </a:ext>
                </a:extLst>
              </p:cNvPr>
              <p:cNvSpPr txBox="1"/>
              <p:nvPr/>
            </p:nvSpPr>
            <p:spPr>
              <a:xfrm>
                <a:off x="1407449" y="2734938"/>
                <a:ext cx="1358269" cy="403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4 494,1</a:t>
                </a:r>
                <a:r>
                  <a:rPr lang="en-US" b="1" dirty="0" smtClean="0">
                    <a:solidFill>
                      <a:srgbClr val="21216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1" dirty="0">
                  <a:solidFill>
                    <a:srgbClr val="21216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20D4AF7-153D-418E-99C1-A64D58E7F03F}"/>
                </a:ext>
              </a:extLst>
            </p:cNvPr>
            <p:cNvSpPr txBox="1"/>
            <p:nvPr/>
          </p:nvSpPr>
          <p:spPr>
            <a:xfrm>
              <a:off x="1527170" y="3023188"/>
              <a:ext cx="1195343" cy="275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</a:t>
              </a:r>
              <a:r>
                <a:rPr lang="ru-RU" sz="1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руб</a:t>
              </a: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57237" y="533399"/>
            <a:ext cx="4483536" cy="6324601"/>
            <a:chOff x="3775631" y="2247"/>
            <a:chExt cx="3797736" cy="532540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7" t="35822" r="19754" b="36795"/>
            <a:stretch/>
          </p:blipFill>
          <p:spPr>
            <a:xfrm>
              <a:off x="5992157" y="2129516"/>
              <a:ext cx="1568705" cy="31981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7" t="35822" r="7788" b="36795"/>
            <a:stretch/>
          </p:blipFill>
          <p:spPr>
            <a:xfrm>
              <a:off x="3783581" y="2129516"/>
              <a:ext cx="2208576" cy="3198134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3775631" y="2247"/>
              <a:ext cx="3797736" cy="441297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7A38F2AC-B379-46F9-AEF1-04D57E204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828396"/>
              </p:ext>
            </p:extLst>
          </p:nvPr>
        </p:nvGraphicFramePr>
        <p:xfrm>
          <a:off x="4566624" y="644098"/>
          <a:ext cx="4488912" cy="606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2C4B13-5785-4AA2-BDF3-1CB0D3E4F39D}"/>
              </a:ext>
            </a:extLst>
          </p:cNvPr>
          <p:cNvSpPr txBox="1"/>
          <p:nvPr/>
        </p:nvSpPr>
        <p:spPr>
          <a:xfrm>
            <a:off x="4832720" y="1124609"/>
            <a:ext cx="8691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12165"/>
                </a:solidFill>
              </a:rPr>
              <a:t>4 093,0</a:t>
            </a:r>
            <a:endParaRPr lang="ru-RU" sz="1600" b="1" dirty="0">
              <a:solidFill>
                <a:srgbClr val="212165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12C4B13-5785-4AA2-BDF3-1CB0D3E4F39D}"/>
              </a:ext>
            </a:extLst>
          </p:cNvPr>
          <p:cNvSpPr txBox="1"/>
          <p:nvPr/>
        </p:nvSpPr>
        <p:spPr>
          <a:xfrm>
            <a:off x="6304877" y="661985"/>
            <a:ext cx="8691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12165"/>
                </a:solidFill>
              </a:rPr>
              <a:t>4 565,8</a:t>
            </a:r>
            <a:endParaRPr lang="ru-RU" sz="1600" b="1" dirty="0">
              <a:solidFill>
                <a:srgbClr val="21216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2C4B13-5785-4AA2-BDF3-1CB0D3E4F39D}"/>
              </a:ext>
            </a:extLst>
          </p:cNvPr>
          <p:cNvSpPr txBox="1"/>
          <p:nvPr/>
        </p:nvSpPr>
        <p:spPr>
          <a:xfrm>
            <a:off x="7665443" y="785114"/>
            <a:ext cx="8691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12165"/>
                </a:solidFill>
              </a:rPr>
              <a:t>4 494,1</a:t>
            </a:r>
            <a:endParaRPr lang="ru-RU" sz="1600" b="1" dirty="0">
              <a:solidFill>
                <a:srgbClr val="2121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14677"/>
      </p:ext>
    </p:extLst>
  </p:cSld>
  <p:clrMapOvr>
    <a:masterClrMapping/>
  </p:clrMapOvr>
  <p:transition spd="med"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C1CB01-DFED-468A-9C76-2BBC173E7681}"/>
              </a:ext>
            </a:extLst>
          </p:cNvPr>
          <p:cNvSpPr txBox="1"/>
          <p:nvPr/>
        </p:nvSpPr>
        <p:spPr>
          <a:xfrm>
            <a:off x="228600" y="314325"/>
            <a:ext cx="457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ДОХОДНОЙ ЧАСТИ </a:t>
            </a:r>
            <a:r>
              <a:rPr lang="ru-RU" sz="1500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МИНЕРАЛОВОДСКОГО ГОРОДСКОГО </a:t>
            </a:r>
            <a: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r>
              <a:rPr lang="en-US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</a:t>
            </a:r>
            <a:r>
              <a:rPr lang="en-US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7800" y="1099155"/>
            <a:ext cx="1947136" cy="41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b="1" i="0" dirty="0">
                <a:solidFill>
                  <a:srgbClr val="C00000"/>
                </a:solidFill>
              </a:rPr>
              <a:t>НАЛОГОВЫЕ ДОХОДЫ</a:t>
            </a:r>
          </a:p>
          <a:p>
            <a:pPr algn="ctr">
              <a:lnSpc>
                <a:spcPts val="1100"/>
              </a:lnSpc>
            </a:pPr>
            <a:r>
              <a:rPr lang="ru-RU" sz="1200" b="1" i="0" dirty="0">
                <a:solidFill>
                  <a:srgbClr val="C00000"/>
                </a:solidFill>
              </a:rPr>
              <a:t>(тыс. руб.)</a:t>
            </a:r>
            <a:r>
              <a:rPr lang="ru-RU" sz="1200" b="1" i="0" dirty="0">
                <a:solidFill>
                  <a:srgbClr val="89D3C7"/>
                </a:solidFill>
              </a:rPr>
              <a:t> </a:t>
            </a: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34846630"/>
              </p:ext>
            </p:extLst>
          </p:nvPr>
        </p:nvGraphicFramePr>
        <p:xfrm>
          <a:off x="79375" y="1523231"/>
          <a:ext cx="4797426" cy="522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690">
                  <a:extLst>
                    <a:ext uri="{9D8B030D-6E8A-4147-A177-3AD203B41FA5}">
                      <a16:colId xmlns="" xmlns:a16="http://schemas.microsoft.com/office/drawing/2014/main" val="1738397315"/>
                    </a:ext>
                  </a:extLst>
                </a:gridCol>
                <a:gridCol w="835813">
                  <a:extLst>
                    <a:ext uri="{9D8B030D-6E8A-4147-A177-3AD203B41FA5}">
                      <a16:colId xmlns="" xmlns:a16="http://schemas.microsoft.com/office/drawing/2014/main" val="2487622483"/>
                    </a:ext>
                  </a:extLst>
                </a:gridCol>
                <a:gridCol w="846570">
                  <a:extLst>
                    <a:ext uri="{9D8B030D-6E8A-4147-A177-3AD203B41FA5}">
                      <a16:colId xmlns="" xmlns:a16="http://schemas.microsoft.com/office/drawing/2014/main" val="3246337376"/>
                    </a:ext>
                  </a:extLst>
                </a:gridCol>
                <a:gridCol w="567426">
                  <a:extLst>
                    <a:ext uri="{9D8B030D-6E8A-4147-A177-3AD203B41FA5}">
                      <a16:colId xmlns="" xmlns:a16="http://schemas.microsoft.com/office/drawing/2014/main" val="1816012177"/>
                    </a:ext>
                  </a:extLst>
                </a:gridCol>
                <a:gridCol w="1096927">
                  <a:extLst>
                    <a:ext uri="{9D8B030D-6E8A-4147-A177-3AD203B41FA5}">
                      <a16:colId xmlns="" xmlns:a16="http://schemas.microsoft.com/office/drawing/2014/main" val="1209956824"/>
                    </a:ext>
                  </a:extLst>
                </a:gridCol>
              </a:tblGrid>
              <a:tr h="620635">
                <a:tc>
                  <a:txBody>
                    <a:bodyPr/>
                    <a:lstStyle/>
                    <a:p>
                      <a:pPr marL="0" algn="ctr" defTabSz="710397" rtl="0" eaLnBrk="1" fontAlgn="ctr" latinLnBrk="0" hangingPunct="1"/>
                      <a:r>
                        <a:rPr lang="ru-RU" sz="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56725" marR="156725" marT="42511" marB="4251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Уточненный план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Исполнено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отклонения</a:t>
                      </a:r>
                    </a:p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более </a:t>
                      </a: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103% </a:t>
                      </a: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менее 100</a:t>
                      </a: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 плану</a:t>
                      </a:r>
                      <a:endParaRPr kumimoji="0" lang="ru-RU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7864528"/>
                  </a:ext>
                </a:extLst>
              </a:tr>
              <a:tr h="370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НАЛОГОВЫЕ ДОХОДЫ 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786 671,1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808 008,8</a:t>
                      </a:r>
                      <a:endParaRPr lang="ru-RU" sz="9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102,7</a:t>
                      </a:r>
                      <a:endParaRPr lang="ru-RU" sz="9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7740893"/>
                  </a:ext>
                </a:extLst>
              </a:tr>
              <a:tr h="576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 НА ДОХОДЫ ФИЗИЧЕСКИХ   </a:t>
                      </a:r>
                    </a:p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ЛИЦ 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443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803,6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458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349,9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103,2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4765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Рост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налогооблагаемой базы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825325"/>
                  </a:ext>
                </a:extLst>
              </a:tr>
              <a:tr h="399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АКЦИЗЫ НА НЕФТЕПРОДУКТЫ 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40 166,4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40 938,6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101,9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190744"/>
                  </a:ext>
                </a:extLst>
              </a:tr>
              <a:tr h="436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НАЛОГИ НА СОВОКУПНЫЙ  ДОХОД 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79 695,8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83 028,7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104,2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8968917"/>
                  </a:ext>
                </a:extLst>
              </a:tr>
              <a:tr h="200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в том числе: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3717273"/>
                  </a:ext>
                </a:extLst>
              </a:tr>
              <a:tr h="531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Налог, взимаемый в связи с применением упрощённой системы налогообложения </a:t>
                      </a:r>
                    </a:p>
                  </a:txBody>
                  <a:tcPr marL="25371" marR="0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53 668,1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55 798,9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4765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Увеличение  количества налогоплательщиков в связи с отменой ЕНВД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2108502"/>
                  </a:ext>
                </a:extLst>
              </a:tr>
              <a:tr h="59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Единый налог на вменённый доход для отдельных  </a:t>
                      </a:r>
                    </a:p>
                    <a:p>
                      <a:pPr algn="l" fontAlgn="ctr"/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видов деятельности 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894,3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9 901,3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100,1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7345096"/>
                  </a:ext>
                </a:extLst>
              </a:tr>
              <a:tr h="460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Единый сельскохозяйственный налог 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500,0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3 515,3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1813356"/>
                  </a:ext>
                </a:extLst>
              </a:tr>
              <a:tr h="945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Налог, взимаемый в связи с применением   </a:t>
                      </a:r>
                    </a:p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патентной системы налогообложения 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633,4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13 813,2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109,3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4765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Увеличилось количество индивидуальных предпринимателей,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применяющих патентную систему налогообложения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00656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07107"/>
              </p:ext>
            </p:extLst>
          </p:nvPr>
        </p:nvGraphicFramePr>
        <p:xfrm>
          <a:off x="5005387" y="1510550"/>
          <a:ext cx="4038600" cy="2678037"/>
        </p:xfrm>
        <a:graphic>
          <a:graphicData uri="http://schemas.openxmlformats.org/drawingml/2006/table">
            <a:tbl>
              <a:tblPr firstRow="1" bandRow="1"/>
              <a:tblGrid>
                <a:gridCol w="1181100">
                  <a:extLst>
                    <a:ext uri="{9D8B030D-6E8A-4147-A177-3AD203B41FA5}">
                      <a16:colId xmlns="" xmlns:a16="http://schemas.microsoft.com/office/drawing/2014/main" val="313846579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885338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534065785"/>
                    </a:ext>
                  </a:extLst>
                </a:gridCol>
                <a:gridCol w="401405">
                  <a:extLst>
                    <a:ext uri="{9D8B030D-6E8A-4147-A177-3AD203B41FA5}">
                      <a16:colId xmlns="" xmlns:a16="http://schemas.microsoft.com/office/drawing/2014/main" val="1160162193"/>
                    </a:ext>
                  </a:extLst>
                </a:gridCol>
                <a:gridCol w="1084495">
                  <a:extLst>
                    <a:ext uri="{9D8B030D-6E8A-4147-A177-3AD203B41FA5}">
                      <a16:colId xmlns="" xmlns:a16="http://schemas.microsoft.com/office/drawing/2014/main" val="3052596254"/>
                    </a:ext>
                  </a:extLst>
                </a:gridCol>
              </a:tblGrid>
              <a:tr h="7555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710397" rtl="0" eaLnBrk="1" fontAlgn="ctr" latinLnBrk="0" hangingPunct="1"/>
                      <a:r>
                        <a:rPr lang="ru-RU" sz="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Уточненный план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Исполнено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Причины отклонения</a:t>
                      </a:r>
                    </a:p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более </a:t>
                      </a: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103% </a:t>
                      </a: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 менее 100%</a:t>
                      </a:r>
                    </a:p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к плану</a:t>
                      </a:r>
                      <a:endParaRPr lang="ru-RU" sz="8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656519"/>
                  </a:ext>
                </a:extLst>
              </a:tr>
              <a:tr h="398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НАЛОГИ НА ИМУЩЕСТВО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204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755,0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207 144,3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101,2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2325254"/>
                  </a:ext>
                </a:extLst>
              </a:tr>
              <a:tr h="240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159745"/>
                  </a:ext>
                </a:extLst>
              </a:tr>
              <a:tr h="5622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Налог на имущество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физических   лиц 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941,0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61 438,5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102,5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473528"/>
                  </a:ext>
                </a:extLst>
              </a:tr>
              <a:tr h="289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Земельный налог 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144 814,0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145 705,7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100,6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2538781"/>
                  </a:ext>
                </a:extLst>
              </a:tr>
              <a:tr h="431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ГОСУДАРСТВЕННАЯ ПОШЛИНА 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18 250,3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18 551,7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101,7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878111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hqprint">
            <a:duotone>
              <a:srgbClr val="E7E6E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7" t="35822" r="7788" b="36795"/>
          <a:stretch/>
        </p:blipFill>
        <p:spPr>
          <a:xfrm rot="16200000">
            <a:off x="5782708" y="3504166"/>
            <a:ext cx="248396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22995"/>
      </p:ext>
    </p:extLst>
  </p:cSld>
  <p:clrMapOvr>
    <a:masterClrMapping/>
  </p:clrMapOvr>
  <p:transition spd="med" advClick="0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9200" y="295619"/>
            <a:ext cx="2160336" cy="41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i="0" dirty="0" smtClean="0">
                <a:solidFill>
                  <a:srgbClr val="C00000"/>
                </a:solidFill>
              </a:rPr>
              <a:t>НЕ</a:t>
            </a:r>
            <a:r>
              <a:rPr lang="ru-RU" sz="1200" b="1" i="0" dirty="0" smtClean="0">
                <a:solidFill>
                  <a:srgbClr val="C00000"/>
                </a:solidFill>
              </a:rPr>
              <a:t>НАЛОГОВЫЕ </a:t>
            </a:r>
            <a:r>
              <a:rPr lang="ru-RU" sz="1200" b="1" i="0" dirty="0">
                <a:solidFill>
                  <a:srgbClr val="C00000"/>
                </a:solidFill>
              </a:rPr>
              <a:t>ДОХОДЫ</a:t>
            </a:r>
          </a:p>
          <a:p>
            <a:pPr algn="ctr">
              <a:lnSpc>
                <a:spcPts val="1100"/>
              </a:lnSpc>
            </a:pPr>
            <a:r>
              <a:rPr lang="ru-RU" sz="1200" b="1" i="0" dirty="0">
                <a:solidFill>
                  <a:srgbClr val="C00000"/>
                </a:solidFill>
              </a:rPr>
              <a:t>(тыс. руб.)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4638" y="327205"/>
            <a:ext cx="2841162" cy="41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b="1" i="0" dirty="0">
                <a:solidFill>
                  <a:srgbClr val="C00000"/>
                </a:solidFill>
              </a:rPr>
              <a:t>БЕЗВОЗМЕЗДНЫЕ ПОСТУПЛЕНИЯ</a:t>
            </a:r>
          </a:p>
          <a:p>
            <a:pPr algn="ctr">
              <a:lnSpc>
                <a:spcPts val="1100"/>
              </a:lnSpc>
            </a:pPr>
            <a:r>
              <a:rPr lang="ru-RU" sz="1200" b="1" i="0" dirty="0">
                <a:solidFill>
                  <a:srgbClr val="C00000"/>
                </a:solidFill>
              </a:rPr>
              <a:t>(тыс. руб.) 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20008"/>
              </p:ext>
            </p:extLst>
          </p:nvPr>
        </p:nvGraphicFramePr>
        <p:xfrm>
          <a:off x="123825" y="738600"/>
          <a:ext cx="4495800" cy="5662200"/>
        </p:xfrm>
        <a:graphic>
          <a:graphicData uri="http://schemas.openxmlformats.org/drawingml/2006/table">
            <a:tbl>
              <a:tblPr firstRow="1" bandRow="1"/>
              <a:tblGrid>
                <a:gridCol w="1140963">
                  <a:extLst>
                    <a:ext uri="{9D8B030D-6E8A-4147-A177-3AD203B41FA5}">
                      <a16:colId xmlns="" xmlns:a16="http://schemas.microsoft.com/office/drawing/2014/main" val="1738397315"/>
                    </a:ext>
                  </a:extLst>
                </a:gridCol>
                <a:gridCol w="687837">
                  <a:extLst>
                    <a:ext uri="{9D8B030D-6E8A-4147-A177-3AD203B41FA5}">
                      <a16:colId xmlns="" xmlns:a16="http://schemas.microsoft.com/office/drawing/2014/main" val="2487622483"/>
                    </a:ext>
                  </a:extLst>
                </a:gridCol>
                <a:gridCol w="625373">
                  <a:extLst>
                    <a:ext uri="{9D8B030D-6E8A-4147-A177-3AD203B41FA5}">
                      <a16:colId xmlns="" xmlns:a16="http://schemas.microsoft.com/office/drawing/2014/main" val="3246337376"/>
                    </a:ext>
                  </a:extLst>
                </a:gridCol>
                <a:gridCol w="666864">
                  <a:extLst>
                    <a:ext uri="{9D8B030D-6E8A-4147-A177-3AD203B41FA5}">
                      <a16:colId xmlns="" xmlns:a16="http://schemas.microsoft.com/office/drawing/2014/main" val="1816012177"/>
                    </a:ext>
                  </a:extLst>
                </a:gridCol>
                <a:gridCol w="1374763">
                  <a:extLst>
                    <a:ext uri="{9D8B030D-6E8A-4147-A177-3AD203B41FA5}">
                      <a16:colId xmlns="" xmlns:a16="http://schemas.microsoft.com/office/drawing/2014/main" val="1209956824"/>
                    </a:ext>
                  </a:extLst>
                </a:gridCol>
              </a:tblGrid>
              <a:tr h="46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710397" rtl="0" eaLnBrk="1" fontAlgn="ctr" latinLnBrk="0" hangingPunct="1"/>
                      <a:r>
                        <a:rPr lang="ru-RU" sz="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56725" marR="156725" marT="42511" marB="4251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Уточненный план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Исполнено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отклонения</a:t>
                      </a:r>
                    </a:p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более </a:t>
                      </a: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103% </a:t>
                      </a: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менее 100%</a:t>
                      </a:r>
                    </a:p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 плану</a:t>
                      </a:r>
                      <a:endParaRPr kumimoji="0" lang="ru-RU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7864528"/>
                  </a:ext>
                </a:extLst>
              </a:tr>
              <a:tr h="393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НЕНАЛОГОВЫЕ ДОХОДЫ 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144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536,6</a:t>
                      </a:r>
                      <a:endParaRPr lang="ru-RU" sz="9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154 747,4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107,1</a:t>
                      </a:r>
                      <a:endParaRPr lang="ru-RU" sz="9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ru-RU" sz="800" b="0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7740893"/>
                  </a:ext>
                </a:extLst>
              </a:tr>
              <a:tr h="930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926,5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103 850,5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108,3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Перевыполнение плановых назначений за счет погашения задолженности прошлых лет по арендным платежам</a:t>
                      </a:r>
                    </a:p>
                    <a:p>
                      <a:pPr marL="0" algn="ctr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825325"/>
                  </a:ext>
                </a:extLst>
              </a:tr>
              <a:tr h="864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  <a:endParaRPr kumimoji="0" lang="ru-RU" sz="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3 776,3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3 779,5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190744"/>
                  </a:ext>
                </a:extLst>
              </a:tr>
              <a:tr h="645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Доходы от оказания платных услуг и компенсации затрат государства</a:t>
                      </a:r>
                      <a:endParaRPr kumimoji="0" lang="ru-RU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2" marR="91432" marT="45715" marB="45715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853,6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23 241,4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8968917"/>
                  </a:ext>
                </a:extLst>
              </a:tr>
              <a:tr h="900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2" marR="91432" marT="45715" marB="45715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956,2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15 471,1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110,8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большем объеме поступили доходы от продажи 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земельных участков и от реализации имущества в результате проведенных аукционов</a:t>
                      </a:r>
                    </a:p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3717273"/>
                  </a:ext>
                </a:extLst>
              </a:tr>
              <a:tr h="900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  <a:endParaRPr kumimoji="0" lang="ru-RU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2" marR="91432" marT="45715" marB="45715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819,9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4 199,9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Поступления носят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разовый и непрогнозируемый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характер, как материальная мера воздействия в виде взыскания с виновных денежных средств 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2108502"/>
                  </a:ext>
                </a:extLst>
              </a:tr>
              <a:tr h="56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Прочие неналоговые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доходы</a:t>
                      </a:r>
                      <a:endParaRPr kumimoji="0" lang="ru-RU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204,1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4 205,0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734509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54895"/>
              </p:ext>
            </p:extLst>
          </p:nvPr>
        </p:nvGraphicFramePr>
        <p:xfrm>
          <a:off x="4800600" y="738600"/>
          <a:ext cx="4267199" cy="5769404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313846579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885338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53406578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160162193"/>
                    </a:ext>
                  </a:extLst>
                </a:gridCol>
                <a:gridCol w="1142999">
                  <a:extLst>
                    <a:ext uri="{9D8B030D-6E8A-4147-A177-3AD203B41FA5}">
                      <a16:colId xmlns="" xmlns:a16="http://schemas.microsoft.com/office/drawing/2014/main" val="3052596254"/>
                    </a:ext>
                  </a:extLst>
                </a:gridCol>
              </a:tblGrid>
              <a:tr h="6155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710397" rtl="0" eaLnBrk="1" fontAlgn="ctr" latinLnBrk="0" hangingPunct="1"/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план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Причины отклонения</a:t>
                      </a:r>
                    </a:p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более </a:t>
                      </a: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103% </a:t>
                      </a:r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менее 100% к плану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656519"/>
                  </a:ext>
                </a:extLst>
              </a:tr>
              <a:tr h="380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БЕЗВОЗМЕЗДНЫЕ</a:t>
                      </a:r>
                    </a:p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ПОСТУПЛЕНИЯ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634 565,5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3 531 378,8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97,2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2325254"/>
                  </a:ext>
                </a:extLst>
              </a:tr>
              <a:tr h="224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553 727,0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553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727,0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МБТ из бюджета Ставропольского края перечислялись в бюджет Минераловодского городского округа в объёмах, предусмотренных Законом  Ставропольского края от 10.12.2020 № 144-кз "О бюджете Ставропольского края на 2021 год и плановый период 2022 и 2023 годов" и  изменений к нему. 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Перечисление субсидий осуществлялось  на основании актов выполненных работ. На перечисление субвенций  влиял заявительный характер выплаты пособий и компенсаций.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159745"/>
                  </a:ext>
                </a:extLst>
              </a:tr>
              <a:tr h="224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889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074,3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802 244,9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endParaRPr lang="ru-RU" sz="7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473528"/>
                  </a:ext>
                </a:extLst>
              </a:tr>
              <a:tr h="33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2 133 433,8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2 131 368,1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endParaRPr lang="ru-RU" sz="7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2209243"/>
                  </a:ext>
                </a:extLst>
              </a:tr>
              <a:tr h="3002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   МЕЖБЮДЖЕТНЫЕ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ТРАНСФЕРТЫ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71 769,6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57 487,5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endParaRPr lang="ru-RU" sz="7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2538781"/>
                  </a:ext>
                </a:extLst>
              </a:tr>
              <a:tr h="990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безвозмездные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582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573,4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98,4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Поступление пожертвований от физических лиц носит непрогнозируемый характер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878111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 flipV="1">
            <a:off x="123825" y="6400800"/>
            <a:ext cx="4495800" cy="457200"/>
            <a:chOff x="50751" y="1118330"/>
            <a:chExt cx="3653538" cy="1044399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 b="75145"/>
            <a:stretch/>
          </p:blipFill>
          <p:spPr>
            <a:xfrm flipH="1">
              <a:off x="3187524" y="1118330"/>
              <a:ext cx="516765" cy="104439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372"/>
            <a:stretch/>
          </p:blipFill>
          <p:spPr>
            <a:xfrm>
              <a:off x="2142247" y="1118330"/>
              <a:ext cx="1050502" cy="1034874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1091745" y="1118331"/>
              <a:ext cx="1050502" cy="102534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50751" y="1118330"/>
              <a:ext cx="1050502" cy="1025349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 flipV="1">
            <a:off x="4800601" y="6400800"/>
            <a:ext cx="4267198" cy="457200"/>
            <a:chOff x="50751" y="1118330"/>
            <a:chExt cx="3653538" cy="1044399"/>
          </a:xfrm>
          <a:noFill/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 b="75145"/>
            <a:stretch/>
          </p:blipFill>
          <p:spPr>
            <a:xfrm flipH="1">
              <a:off x="3187524" y="1118330"/>
              <a:ext cx="516765" cy="10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372"/>
            <a:stretch/>
          </p:blipFill>
          <p:spPr>
            <a:xfrm>
              <a:off x="2142247" y="1118330"/>
              <a:ext cx="1050502" cy="103487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1091745" y="1118331"/>
              <a:ext cx="1050502" cy="102534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50751" y="1118330"/>
              <a:ext cx="1050502" cy="1025349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31206140"/>
      </p:ext>
    </p:extLst>
  </p:cSld>
  <p:clrMapOvr>
    <a:masterClrMapping/>
  </p:clrMapOvr>
  <p:transition spd="med" advClick="0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9200" y="295619"/>
            <a:ext cx="2160336" cy="41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i="0" dirty="0" smtClean="0">
                <a:solidFill>
                  <a:srgbClr val="C00000"/>
                </a:solidFill>
              </a:rPr>
              <a:t>НЕ</a:t>
            </a:r>
            <a:r>
              <a:rPr lang="ru-RU" sz="1200" b="1" i="0" dirty="0" smtClean="0">
                <a:solidFill>
                  <a:srgbClr val="C00000"/>
                </a:solidFill>
              </a:rPr>
              <a:t>НАЛОГОВЫЕ </a:t>
            </a:r>
            <a:r>
              <a:rPr lang="ru-RU" sz="1200" b="1" i="0" dirty="0">
                <a:solidFill>
                  <a:srgbClr val="C00000"/>
                </a:solidFill>
              </a:rPr>
              <a:t>ДОХОДЫ</a:t>
            </a:r>
          </a:p>
          <a:p>
            <a:pPr algn="ctr">
              <a:lnSpc>
                <a:spcPts val="1100"/>
              </a:lnSpc>
            </a:pPr>
            <a:r>
              <a:rPr lang="ru-RU" sz="1200" b="1" i="0" dirty="0">
                <a:solidFill>
                  <a:srgbClr val="C00000"/>
                </a:solidFill>
              </a:rPr>
              <a:t>(тыс. руб.)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4638" y="327205"/>
            <a:ext cx="2841162" cy="411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b="1" i="0" dirty="0">
                <a:solidFill>
                  <a:srgbClr val="C00000"/>
                </a:solidFill>
              </a:rPr>
              <a:t>БЕЗВОЗМЕЗДНЫЕ ПОСТУПЛЕНИЯ</a:t>
            </a:r>
          </a:p>
          <a:p>
            <a:pPr algn="ctr">
              <a:lnSpc>
                <a:spcPts val="1100"/>
              </a:lnSpc>
            </a:pPr>
            <a:r>
              <a:rPr lang="ru-RU" sz="1200" b="1" i="0" dirty="0">
                <a:solidFill>
                  <a:srgbClr val="C00000"/>
                </a:solidFill>
              </a:rPr>
              <a:t>(тыс. руб.) 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845496"/>
              </p:ext>
            </p:extLst>
          </p:nvPr>
        </p:nvGraphicFramePr>
        <p:xfrm>
          <a:off x="123825" y="738600"/>
          <a:ext cx="4495800" cy="5662200"/>
        </p:xfrm>
        <a:graphic>
          <a:graphicData uri="http://schemas.openxmlformats.org/drawingml/2006/table">
            <a:tbl>
              <a:tblPr firstRow="1" bandRow="1"/>
              <a:tblGrid>
                <a:gridCol w="1140963">
                  <a:extLst>
                    <a:ext uri="{9D8B030D-6E8A-4147-A177-3AD203B41FA5}">
                      <a16:colId xmlns="" xmlns:a16="http://schemas.microsoft.com/office/drawing/2014/main" val="1738397315"/>
                    </a:ext>
                  </a:extLst>
                </a:gridCol>
                <a:gridCol w="687837">
                  <a:extLst>
                    <a:ext uri="{9D8B030D-6E8A-4147-A177-3AD203B41FA5}">
                      <a16:colId xmlns="" xmlns:a16="http://schemas.microsoft.com/office/drawing/2014/main" val="2487622483"/>
                    </a:ext>
                  </a:extLst>
                </a:gridCol>
                <a:gridCol w="625373">
                  <a:extLst>
                    <a:ext uri="{9D8B030D-6E8A-4147-A177-3AD203B41FA5}">
                      <a16:colId xmlns="" xmlns:a16="http://schemas.microsoft.com/office/drawing/2014/main" val="3246337376"/>
                    </a:ext>
                  </a:extLst>
                </a:gridCol>
                <a:gridCol w="666864">
                  <a:extLst>
                    <a:ext uri="{9D8B030D-6E8A-4147-A177-3AD203B41FA5}">
                      <a16:colId xmlns="" xmlns:a16="http://schemas.microsoft.com/office/drawing/2014/main" val="1816012177"/>
                    </a:ext>
                  </a:extLst>
                </a:gridCol>
                <a:gridCol w="1374763">
                  <a:extLst>
                    <a:ext uri="{9D8B030D-6E8A-4147-A177-3AD203B41FA5}">
                      <a16:colId xmlns="" xmlns:a16="http://schemas.microsoft.com/office/drawing/2014/main" val="1209956824"/>
                    </a:ext>
                  </a:extLst>
                </a:gridCol>
              </a:tblGrid>
              <a:tr h="46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710397" rtl="0" eaLnBrk="1" fontAlgn="ctr" latinLnBrk="0" hangingPunct="1"/>
                      <a:r>
                        <a:rPr lang="ru-RU" sz="8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156725" marR="156725" marT="42511" marB="42511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Уточненный план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Исполнено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отклонения</a:t>
                      </a:r>
                    </a:p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более </a:t>
                      </a: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103% </a:t>
                      </a: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менее 100%</a:t>
                      </a:r>
                    </a:p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 плану</a:t>
                      </a:r>
                      <a:endParaRPr kumimoji="0" lang="ru-RU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7864528"/>
                  </a:ext>
                </a:extLst>
              </a:tr>
              <a:tr h="393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НЕНАЛОГОВЫЕ ДОХОДЫ 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144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536,6</a:t>
                      </a:r>
                      <a:endParaRPr lang="ru-RU" sz="9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154 747,4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107,1</a:t>
                      </a:r>
                      <a:endParaRPr lang="ru-RU" sz="9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ru-RU" sz="800" b="0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7740893"/>
                  </a:ext>
                </a:extLst>
              </a:tr>
              <a:tr h="930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926,5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103 850,5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108,3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Перевыполнение плановых назначений за счет погашения задолженности прошлых лет по арендным платежам</a:t>
                      </a:r>
                    </a:p>
                    <a:p>
                      <a:pPr marL="0" algn="ctr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825325"/>
                  </a:ext>
                </a:extLst>
              </a:tr>
              <a:tr h="8644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  <a:endParaRPr kumimoji="0" lang="ru-RU" sz="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3 776,3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3 779,5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190744"/>
                  </a:ext>
                </a:extLst>
              </a:tr>
              <a:tr h="6455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Доходы от оказания платных услуг и компенсации затрат государства</a:t>
                      </a:r>
                      <a:endParaRPr kumimoji="0" lang="ru-RU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2" marR="91432" marT="45715" marB="45715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853,6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23 241,4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101,7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8968917"/>
                  </a:ext>
                </a:extLst>
              </a:tr>
              <a:tr h="900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2" marR="91432" marT="45715" marB="45715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956,2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15 471,1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110,8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большем объеме поступили доходы от продажи 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земельных участков и от реализации имущества в результате проведенных аукционов</a:t>
                      </a:r>
                    </a:p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3717273"/>
                  </a:ext>
                </a:extLst>
              </a:tr>
              <a:tr h="900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  <a:endParaRPr kumimoji="0" lang="ru-RU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2" marR="91432" marT="45715" marB="45715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819,9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4 199,9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109,9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Поступления носят </a:t>
                      </a:r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разовый и непрогнозируемый </a:t>
                      </a: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характер, как материальная мера воздействия в виде взыскания с виновных денежных средств 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2108502"/>
                  </a:ext>
                </a:extLst>
              </a:tr>
              <a:tr h="564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Прочие неналоговые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доходы</a:t>
                      </a:r>
                      <a:endParaRPr kumimoji="0" lang="ru-RU" sz="8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204,1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4 205,0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734509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02354"/>
              </p:ext>
            </p:extLst>
          </p:nvPr>
        </p:nvGraphicFramePr>
        <p:xfrm>
          <a:off x="4800600" y="738600"/>
          <a:ext cx="4267199" cy="5769404"/>
        </p:xfrm>
        <a:graphic>
          <a:graphicData uri="http://schemas.openxmlformats.org/drawingml/2006/table">
            <a:tbl>
              <a:tblPr firstRow="1" bandRow="1"/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3138465794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885338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53406578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1160162193"/>
                    </a:ext>
                  </a:extLst>
                </a:gridCol>
                <a:gridCol w="1142999">
                  <a:extLst>
                    <a:ext uri="{9D8B030D-6E8A-4147-A177-3AD203B41FA5}">
                      <a16:colId xmlns="" xmlns:a16="http://schemas.microsoft.com/office/drawing/2014/main" val="3052596254"/>
                    </a:ext>
                  </a:extLst>
                </a:gridCol>
              </a:tblGrid>
              <a:tr h="6155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710397" rtl="0" eaLnBrk="1" fontAlgn="ctr" latinLnBrk="0" hangingPunct="1"/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Уточненный план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Исполнено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Причины отклонения</a:t>
                      </a:r>
                    </a:p>
                    <a:p>
                      <a:pPr marL="0" marR="0" lvl="0" indent="0" algn="ctr" defTabSz="914423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более </a:t>
                      </a:r>
                      <a:r>
                        <a:rPr kumimoji="0" lang="ru-RU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103% </a:t>
                      </a:r>
                      <a:r>
                        <a:rPr kumimoji="0" lang="ru-RU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менее 100% к плану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656519"/>
                  </a:ext>
                </a:extLst>
              </a:tr>
              <a:tr h="380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БЕЗВОЗМЕЗДНЫЕ</a:t>
                      </a:r>
                    </a:p>
                    <a:p>
                      <a:pPr algn="l" fontAlgn="ctr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ПОСТУПЛЕНИЯ</a:t>
                      </a:r>
                    </a:p>
                  </a:txBody>
                  <a:tcPr marL="16325" marR="76113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634 565,5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3 531 378,8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97,2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2325254"/>
                  </a:ext>
                </a:extLst>
              </a:tr>
              <a:tr h="224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553 727,0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553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727,0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МБТ из бюджета Ставропольского края перечислялись в бюджет Минераловодского городского округа в объёмах, предусмотренных Законом  Ставропольского края от 10.12.2020 № 144-кз "О бюджете Ставропольского края на 2021 год и плановый период 2022 и 2023 годов" и  изменений к нему. 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Перечисление субсидий осуществлялось  на основании актов выполненных работ. На перечисление субвенций  влиял заявительный характер выплаты пособий и компенсаций.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159745"/>
                  </a:ext>
                </a:extLst>
              </a:tr>
              <a:tr h="224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889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074,3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802 244,9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90,2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endParaRPr lang="ru-RU" sz="7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7473528"/>
                  </a:ext>
                </a:extLst>
              </a:tr>
              <a:tr h="33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2 133 433,8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2 131 368,1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endParaRPr lang="ru-RU" sz="7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2209243"/>
                  </a:ext>
                </a:extLst>
              </a:tr>
              <a:tr h="3002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   МЕЖБЮДЖЕТНЫЕ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ТРАНСФЕРТЫ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71 769,6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57 487,5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1004765" rtl="0" eaLnBrk="1" fontAlgn="ctr" latinLnBrk="0" hangingPunct="1"/>
                      <a:endParaRPr lang="ru-RU" sz="7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EF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2538781"/>
                  </a:ext>
                </a:extLst>
              </a:tr>
              <a:tr h="990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безвозмездные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582</a:t>
                      </a:r>
                      <a:r>
                        <a:rPr lang="ru-RU" sz="9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573,4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004765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98,4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004765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Поступление пожертвований от физических лиц носит непрогнозируемый характер</a:t>
                      </a: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25" marR="16325" marT="8857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878111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 flipV="1">
            <a:off x="123825" y="6400800"/>
            <a:ext cx="4495800" cy="457200"/>
            <a:chOff x="50751" y="1118330"/>
            <a:chExt cx="3653538" cy="1044399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 b="75145"/>
            <a:stretch/>
          </p:blipFill>
          <p:spPr>
            <a:xfrm flipH="1">
              <a:off x="3187524" y="1118330"/>
              <a:ext cx="516765" cy="1044399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372"/>
            <a:stretch/>
          </p:blipFill>
          <p:spPr>
            <a:xfrm>
              <a:off x="2142247" y="1118330"/>
              <a:ext cx="1050502" cy="1034874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1091745" y="1118331"/>
              <a:ext cx="1050502" cy="102534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50751" y="1118330"/>
              <a:ext cx="1050502" cy="1025349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 flipV="1">
            <a:off x="4800601" y="6400800"/>
            <a:ext cx="4267198" cy="457200"/>
            <a:chOff x="50751" y="1118330"/>
            <a:chExt cx="3653538" cy="1044399"/>
          </a:xfrm>
          <a:noFill/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-1" r="50809" b="75145"/>
            <a:stretch/>
          </p:blipFill>
          <p:spPr>
            <a:xfrm flipH="1">
              <a:off x="3187524" y="1118330"/>
              <a:ext cx="516765" cy="1044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372"/>
            <a:stretch/>
          </p:blipFill>
          <p:spPr>
            <a:xfrm>
              <a:off x="2142247" y="1118330"/>
              <a:ext cx="1050502" cy="1034874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1091745" y="1118331"/>
              <a:ext cx="1050502" cy="102534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AD0AC07E-C8AE-4E2E-B151-852708349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b="75599"/>
            <a:stretch/>
          </p:blipFill>
          <p:spPr>
            <a:xfrm>
              <a:off x="50751" y="1118330"/>
              <a:ext cx="1050502" cy="1025349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20830358"/>
      </p:ext>
    </p:extLst>
  </p:cSld>
  <p:clrMapOvr>
    <a:masterClrMapping/>
  </p:clrMapOvr>
  <p:transition spd="med" advClick="0" advTm="0"/>
</p:sld>
</file>

<file path=ppt/theme/theme1.xml><?xml version="1.0" encoding="utf-8"?>
<a:theme xmlns:a="http://schemas.openxmlformats.org/drawingml/2006/main" name="Облака">
  <a:themeElements>
    <a:clrScheme name="Облака 7">
      <a:dk1>
        <a:srgbClr val="4F4F77"/>
      </a:dk1>
      <a:lt1>
        <a:srgbClr val="FFFFFF"/>
      </a:lt1>
      <a:dk2>
        <a:srgbClr val="7979A5"/>
      </a:dk2>
      <a:lt2>
        <a:srgbClr val="F3F3FF"/>
      </a:lt2>
      <a:accent1>
        <a:srgbClr val="5D5D8B"/>
      </a:accent1>
      <a:accent2>
        <a:srgbClr val="66CCFF"/>
      </a:accent2>
      <a:accent3>
        <a:srgbClr val="BEBECF"/>
      </a:accent3>
      <a:accent4>
        <a:srgbClr val="DADADA"/>
      </a:accent4>
      <a:accent5>
        <a:srgbClr val="B6B6C4"/>
      </a:accent5>
      <a:accent6>
        <a:srgbClr val="5CB9E7"/>
      </a:accent6>
      <a:hlink>
        <a:srgbClr val="CCECFF"/>
      </a:hlink>
      <a:folHlink>
        <a:srgbClr val="FFFFC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2848F"/>
    </a:accent1>
    <a:accent2>
      <a:srgbClr val="80B0BB"/>
    </a:accent2>
    <a:accent3>
      <a:srgbClr val="B7E4DD"/>
    </a:accent3>
    <a:accent4>
      <a:srgbClr val="FF7468"/>
    </a:accent4>
    <a:accent5>
      <a:srgbClr val="F8BE63"/>
    </a:accent5>
    <a:accent6>
      <a:srgbClr val="D8D8D8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2848F"/>
    </a:accent1>
    <a:accent2>
      <a:srgbClr val="80B0BB"/>
    </a:accent2>
    <a:accent3>
      <a:srgbClr val="B7E4DD"/>
    </a:accent3>
    <a:accent4>
      <a:srgbClr val="FF7468"/>
    </a:accent4>
    <a:accent5>
      <a:srgbClr val="F8BE63"/>
    </a:accent5>
    <a:accent6>
      <a:srgbClr val="D8D8D8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6650</TotalTime>
  <Words>1836</Words>
  <Application>Microsoft Office PowerPoint</Application>
  <PresentationFormat>Экран (4:3)</PresentationFormat>
  <Paragraphs>582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Облака</vt:lpstr>
      <vt:lpstr> МИНЕРАЛОВОДСКИЙ ГОРОДСКОЙ ОКРУГ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политики Минераловодского городского округа на 2021 год</vt:lpstr>
      <vt:lpstr>Приоритетными расходами местного бюджета являются :</vt:lpstr>
      <vt:lpstr>Основные характеристики бюджета  Минераловодского городского округа за 2021 год </vt:lpstr>
      <vt:lpstr>Презентация PowerPoint</vt:lpstr>
      <vt:lpstr>Исполнение расходов местного бюджета в разрезе разделов подразделов кодов бюджетной классификации расходов бюджетов за 2021  год</vt:lpstr>
      <vt:lpstr>Исполнение бюджета Минераловодского городского округа за 2020 год</vt:lpstr>
      <vt:lpstr>Перечень муниципальных программ </vt:lpstr>
      <vt:lpstr>Реализация муниципальных программ</vt:lpstr>
      <vt:lpstr>Реализация программных мероприятий</vt:lpstr>
      <vt:lpstr>ДОРОЖНЫЙ ФОНД МИНЕРАЛОВОДСКОГО ГОРОДСКОГО ОКРУГА исполнение за 2020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Dohod1</dc:creator>
  <cp:lastModifiedBy>Dohod1</cp:lastModifiedBy>
  <cp:revision>571</cp:revision>
  <cp:lastPrinted>1601-01-01T00:00:00Z</cp:lastPrinted>
  <dcterms:created xsi:type="dcterms:W3CDTF">1601-01-01T00:00:00Z</dcterms:created>
  <dcterms:modified xsi:type="dcterms:W3CDTF">2022-05-18T04:43:47Z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