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4" r:id="rId6"/>
    <p:sldId id="265" r:id="rId7"/>
    <p:sldId id="262" r:id="rId8"/>
    <p:sldId id="260" r:id="rId9"/>
    <p:sldId id="266" r:id="rId10"/>
    <p:sldId id="263" r:id="rId11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990033"/>
    <a:srgbClr val="660033"/>
    <a:srgbClr val="333300"/>
    <a:srgbClr val="A500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485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091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072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529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1849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12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9264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580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254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2061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447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3710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7B285-5338-49FC-9279-FA46BDF08990}" type="datetimeFigureOut">
              <a:rPr lang="ru-RU" smtClean="0"/>
              <a:pPr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FF90D-6459-4CDF-BA8F-C677236D73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238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31040" cy="6825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9932" y="830427"/>
            <a:ext cx="3691872" cy="55432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3418" y="1472148"/>
            <a:ext cx="6034024" cy="68018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К 100 - </a:t>
            </a:r>
            <a:r>
              <a:rPr lang="ru-RU" sz="3200" b="1" dirty="0" err="1" smtClean="0">
                <a:solidFill>
                  <a:srgbClr val="660033"/>
                </a:solidFill>
                <a:latin typeface="Arial Black" panose="020B0A04020102020204" pitchFamily="34" charset="0"/>
              </a:rPr>
              <a:t>летию</a:t>
            </a:r>
            <a:r>
              <a:rPr lang="ru-RU" sz="3200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endParaRPr lang="ru-RU" sz="1400" b="1" dirty="0" smtClean="0">
              <a:solidFill>
                <a:srgbClr val="660033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со дня рождения </a:t>
            </a:r>
          </a:p>
          <a:p>
            <a:pPr algn="ctr"/>
            <a:endParaRPr lang="ru-RU" sz="1400" b="1" dirty="0" smtClean="0">
              <a:solidFill>
                <a:srgbClr val="660033"/>
              </a:solidFill>
              <a:latin typeface="Arial Black" panose="020B0A04020102020204" pitchFamily="34" charset="0"/>
            </a:endParaRPr>
          </a:p>
          <a:p>
            <a:pPr algn="ctr"/>
            <a:endParaRPr lang="ru-RU" sz="1400" b="1" dirty="0">
              <a:solidFill>
                <a:srgbClr val="660033"/>
              </a:solidFill>
              <a:latin typeface="Arial Black" panose="020B0A04020102020204" pitchFamily="34" charset="0"/>
            </a:endParaRPr>
          </a:p>
          <a:p>
            <a:pPr algn="ctr"/>
            <a:endParaRPr lang="ru-RU" sz="1400" b="1" dirty="0" smtClean="0">
              <a:solidFill>
                <a:srgbClr val="660033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Героя Советского Союза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                                                           1</a:t>
            </a:r>
          </a:p>
          <a:p>
            <a:pPr algn="ctr"/>
            <a:r>
              <a:rPr lang="ru-RU" sz="4800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Минакова </a:t>
            </a:r>
          </a:p>
          <a:p>
            <a:pPr algn="ctr"/>
            <a:r>
              <a:rPr lang="ru-RU" sz="4800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Василия </a:t>
            </a:r>
          </a:p>
          <a:p>
            <a:pPr algn="ctr"/>
            <a:r>
              <a:rPr lang="ru-RU" sz="4800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Ивановича</a:t>
            </a:r>
          </a:p>
          <a:p>
            <a:pPr algn="ctr"/>
            <a:r>
              <a:rPr lang="ru-RU" sz="2400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 </a:t>
            </a:r>
          </a:p>
          <a:p>
            <a:endParaRPr lang="ru-RU" sz="2400" b="1" dirty="0" smtClean="0">
              <a:solidFill>
                <a:srgbClr val="660033"/>
              </a:solidFill>
              <a:latin typeface="Arial Black" panose="020B0A04020102020204" pitchFamily="34" charset="0"/>
            </a:endParaRPr>
          </a:p>
          <a:p>
            <a:endParaRPr lang="ru-RU" b="1" dirty="0" smtClean="0">
              <a:solidFill>
                <a:srgbClr val="660033"/>
              </a:solidFill>
              <a:latin typeface="Arial Black" panose="020B0A04020102020204" pitchFamily="34" charset="0"/>
            </a:endParaRPr>
          </a:p>
          <a:p>
            <a:endParaRPr lang="ru-RU" b="1" dirty="0" smtClean="0">
              <a:solidFill>
                <a:srgbClr val="660033"/>
              </a:solidFill>
              <a:latin typeface="Arial Black" panose="020B0A04020102020204" pitchFamily="34" charset="0"/>
            </a:endParaRPr>
          </a:p>
          <a:p>
            <a:endParaRPr lang="ru-RU" b="1" dirty="0" smtClean="0">
              <a:solidFill>
                <a:srgbClr val="A5002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77402510"/>
      </p:ext>
    </p:extLst>
  </p:cSld>
  <p:clrMapOvr>
    <a:masterClrMapping/>
  </p:clrMapOvr>
  <p:transition spd="med" advTm="10514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79" y="82731"/>
            <a:ext cx="12031242" cy="66751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8649" y="742406"/>
            <a:ext cx="1523257" cy="5355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5218" y="722519"/>
            <a:ext cx="8255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90033"/>
                </a:solidFill>
              </a:rPr>
              <a:t>В городе Минеральные Воды свято чтут память о своем знаменитом земляке, </a:t>
            </a:r>
          </a:p>
          <a:p>
            <a:pPr algn="ctr"/>
            <a:r>
              <a:rPr lang="ru-RU" b="1" dirty="0" smtClean="0">
                <a:solidFill>
                  <a:srgbClr val="990033"/>
                </a:solidFill>
              </a:rPr>
              <a:t>на аллее Героев установлена стела с барельефом В.И. Минакова. </a:t>
            </a:r>
            <a:endParaRPr lang="ru-RU" b="1" dirty="0">
              <a:solidFill>
                <a:srgbClr val="99003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094" y="1766018"/>
            <a:ext cx="3085641" cy="4114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1221" y="1482112"/>
            <a:ext cx="5052013" cy="37890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93584" y="1637680"/>
            <a:ext cx="154056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990033"/>
                </a:solidFill>
              </a:rPr>
              <a:t>Праздничные мероприятия посвященные 65-й годовщине Победы в Великой Отечественной войне 07.05.2010 </a:t>
            </a:r>
            <a:r>
              <a:rPr lang="ru-RU" sz="1200" dirty="0" smtClean="0">
                <a:solidFill>
                  <a:prstClr val="black"/>
                </a:solidFill>
              </a:rPr>
              <a:t>Архивный </a:t>
            </a:r>
            <a:r>
              <a:rPr lang="ru-RU" sz="1200" dirty="0">
                <a:solidFill>
                  <a:prstClr val="black"/>
                </a:solidFill>
              </a:rPr>
              <a:t>отдел администрации минераловодского городского округа 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Ф. Фото, д. </a:t>
            </a:r>
            <a:r>
              <a:rPr lang="ru-RU" sz="1200" dirty="0" smtClean="0">
                <a:solidFill>
                  <a:prstClr val="black"/>
                </a:solidFill>
              </a:rPr>
              <a:t>096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0151" y="5228817"/>
            <a:ext cx="662849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990033"/>
                </a:solidFill>
              </a:rPr>
              <a:t>Статья корреспондентов газеты Минеральные Воды И. Мирошниченко и </a:t>
            </a:r>
          </a:p>
          <a:p>
            <a:pPr algn="ctr"/>
            <a:r>
              <a:rPr lang="ru-RU" sz="1400" dirty="0" smtClean="0">
                <a:solidFill>
                  <a:srgbClr val="990033"/>
                </a:solidFill>
              </a:rPr>
              <a:t>Д. </a:t>
            </a:r>
            <a:r>
              <a:rPr lang="ru-RU" sz="1400" dirty="0" err="1" smtClean="0">
                <a:solidFill>
                  <a:srgbClr val="990033"/>
                </a:solidFill>
              </a:rPr>
              <a:t>Триандафилиди</a:t>
            </a:r>
            <a:r>
              <a:rPr lang="ru-RU" sz="1400" dirty="0" smtClean="0">
                <a:solidFill>
                  <a:srgbClr val="990033"/>
                </a:solidFill>
              </a:rPr>
              <a:t>, о </a:t>
            </a:r>
            <a:r>
              <a:rPr lang="ru-RU" sz="1400" dirty="0">
                <a:solidFill>
                  <a:srgbClr val="990033"/>
                </a:solidFill>
              </a:rPr>
              <a:t>проведенной на территории города и района «Вахте Памяти</a:t>
            </a:r>
            <a:r>
              <a:rPr lang="ru-RU" sz="1400" dirty="0" smtClean="0">
                <a:solidFill>
                  <a:srgbClr val="990033"/>
                </a:solidFill>
              </a:rPr>
              <a:t>», посвященной празднованию 65-й годовщины Победы с участием Минакова В.И. </a:t>
            </a:r>
          </a:p>
          <a:p>
            <a:pPr algn="ctr"/>
            <a:r>
              <a:rPr lang="ru-RU" sz="1400" dirty="0" smtClean="0">
                <a:solidFill>
                  <a:srgbClr val="990033"/>
                </a:solidFill>
              </a:rPr>
              <a:t>от 12.05.2010. </a:t>
            </a:r>
            <a:r>
              <a:rPr lang="ru-RU" sz="1200" dirty="0" smtClean="0">
                <a:solidFill>
                  <a:prstClr val="black"/>
                </a:solidFill>
              </a:rPr>
              <a:t>Архивный </a:t>
            </a:r>
            <a:r>
              <a:rPr lang="ru-RU" sz="1200" dirty="0">
                <a:solidFill>
                  <a:prstClr val="black"/>
                </a:solidFill>
              </a:rPr>
              <a:t>отдел администрации минераловодского городского </a:t>
            </a:r>
            <a:r>
              <a:rPr lang="ru-RU" sz="1200" dirty="0" smtClean="0">
                <a:solidFill>
                  <a:prstClr val="black"/>
                </a:solidFill>
              </a:rPr>
              <a:t>округа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Ф</a:t>
            </a:r>
            <a:r>
              <a:rPr lang="ru-RU" sz="1200" dirty="0">
                <a:solidFill>
                  <a:prstClr val="black"/>
                </a:solidFill>
              </a:rPr>
              <a:t>. </a:t>
            </a:r>
            <a:r>
              <a:rPr lang="ru-RU" sz="1200" dirty="0" smtClean="0">
                <a:solidFill>
                  <a:prstClr val="black"/>
                </a:solidFill>
              </a:rPr>
              <a:t>№ 219  оп. 1,  </a:t>
            </a:r>
            <a:r>
              <a:rPr lang="ru-RU" sz="1200" dirty="0">
                <a:solidFill>
                  <a:prstClr val="black"/>
                </a:solidFill>
              </a:rPr>
              <a:t>д. </a:t>
            </a:r>
            <a:r>
              <a:rPr lang="ru-RU" sz="1200" dirty="0" smtClean="0">
                <a:solidFill>
                  <a:prstClr val="black"/>
                </a:solidFill>
              </a:rPr>
              <a:t>306, л. 121</a:t>
            </a:r>
            <a:endParaRPr lang="ru-RU" sz="12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54478018"/>
      </p:ext>
    </p:extLst>
  </p:cSld>
  <p:clrMapOvr>
    <a:masterClrMapping/>
  </p:clrMapOvr>
  <p:transition spd="med" advTm="10608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19" y="-1"/>
            <a:ext cx="11965577" cy="6858001"/>
          </a:xfrm>
        </p:spPr>
      </p:pic>
      <p:sp>
        <p:nvSpPr>
          <p:cNvPr id="5" name="TextBox 4"/>
          <p:cNvSpPr txBox="1"/>
          <p:nvPr/>
        </p:nvSpPr>
        <p:spPr>
          <a:xfrm>
            <a:off x="1662248" y="612843"/>
            <a:ext cx="1005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Наш легендарный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земляк, Герой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Советского Союза</a:t>
            </a:r>
          </a:p>
          <a:p>
            <a:pPr lvl="0" algn="ctr"/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Минаков Василий Иванович, </a:t>
            </a:r>
          </a:p>
          <a:p>
            <a:pPr lvl="0"/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родился 7 февраля 1921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года в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поселке </a:t>
            </a:r>
            <a:r>
              <a:rPr lang="ru-RU" b="1" dirty="0" err="1">
                <a:solidFill>
                  <a:srgbClr val="660033"/>
                </a:solidFill>
                <a:latin typeface="Arial Black" panose="020B0A04020102020204" pitchFamily="34" charset="0"/>
              </a:rPr>
              <a:t>Илларионовском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Пятигорского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уезда Терской губернии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(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ныне город Минеральные Воды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Ставропольского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края) в семье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железнодорожника.</a:t>
            </a:r>
            <a:endParaRPr lang="ru-RU" b="1" dirty="0">
              <a:solidFill>
                <a:srgbClr val="66003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643" y="2090171"/>
            <a:ext cx="84995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	После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окончания 9 классов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Минераловодской средней школы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№ 111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занимался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в минераловодском филиале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пятигорского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аэроклуба.</a:t>
            </a:r>
          </a:p>
          <a:p>
            <a:pPr lvl="0" algn="just"/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В ноябре 1938 года был призван на службу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в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ряды Рабоче-Крестьянского Красного Флота.</a:t>
            </a:r>
          </a:p>
          <a:p>
            <a:pPr lvl="0" algn="just"/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	В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декабре 1940 года окончил </a:t>
            </a:r>
            <a:r>
              <a:rPr lang="ru-RU" b="1" dirty="0" err="1">
                <a:solidFill>
                  <a:srgbClr val="660033"/>
                </a:solidFill>
                <a:latin typeface="Arial Black" panose="020B0A04020102020204" pitchFamily="34" charset="0"/>
              </a:rPr>
              <a:t>Ейское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военно-морское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авиационное училище </a:t>
            </a:r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им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. И.В. Сталина и был направлен для </a:t>
            </a:r>
            <a:endParaRPr lang="ru-RU" b="1" dirty="0" smtClean="0">
              <a:solidFill>
                <a:srgbClr val="660033"/>
              </a:solidFill>
              <a:latin typeface="Arial Black" panose="020B0A04020102020204" pitchFamily="34" charset="0"/>
            </a:endParaRPr>
          </a:p>
          <a:p>
            <a:pPr lvl="0" algn="just"/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дальнейшего </a:t>
            </a:r>
            <a:r>
              <a:rPr lang="ru-RU" b="1" dirty="0">
                <a:solidFill>
                  <a:srgbClr val="660033"/>
                </a:solidFill>
                <a:latin typeface="Arial Black" panose="020B0A04020102020204" pitchFamily="34" charset="0"/>
              </a:rPr>
              <a:t>прохождения службы в ВВС Тихоокеанского флота. </a:t>
            </a:r>
            <a:endParaRPr lang="ru-RU" b="1" dirty="0" smtClean="0">
              <a:solidFill>
                <a:srgbClr val="660033"/>
              </a:solidFill>
              <a:latin typeface="Arial Black" panose="020B0A04020102020204" pitchFamily="34" charset="0"/>
            </a:endParaRPr>
          </a:p>
          <a:p>
            <a:pPr lvl="0" algn="just"/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	В марте 1942 года зачислен в 36-й минно-торпедный авиационный полк ВВС Северного флота, командиром звена. А в июне 1942 года был направлен на Черноморский флот, где воевал командиром звена 36-го минно-торпедного авиаполка   	                         63-й авиационной бригады ВВС фронта. </a:t>
            </a:r>
            <a:endParaRPr lang="ru-RU" b="1" dirty="0">
              <a:solidFill>
                <a:srgbClr val="660033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7861" y="2337889"/>
            <a:ext cx="2067965" cy="28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4560367"/>
      </p:ext>
    </p:extLst>
  </p:cSld>
  <p:clrMapOvr>
    <a:masterClrMapping/>
  </p:clrMapOvr>
  <p:transition spd="med" advTm="15351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19" y="-1"/>
            <a:ext cx="11965577" cy="6858001"/>
          </a:xfrm>
        </p:spPr>
      </p:pic>
      <p:sp>
        <p:nvSpPr>
          <p:cNvPr id="5" name="TextBox 4"/>
          <p:cNvSpPr txBox="1"/>
          <p:nvPr/>
        </p:nvSpPr>
        <p:spPr>
          <a:xfrm>
            <a:off x="1674271" y="1120675"/>
            <a:ext cx="5458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	Участвовал в обороне Кавказа, в Сталинградской битве, когда полк был переключен на нанесение бомбовых ударов в поддержку войск Южного и Северо-Кавказского фронтов, затем в битве за Кавказ, в освобождении Крыма, Украины, Румынии и Болгарии.</a:t>
            </a:r>
          </a:p>
          <a:p>
            <a:pPr lvl="0" algn="just"/>
            <a:endParaRPr lang="ru-RU" b="1" dirty="0">
              <a:solidFill>
                <a:srgbClr val="660033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9605" y="3620588"/>
            <a:ext cx="104927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	Одним из наибольших достижений боевого летчика при освобождении Крыма стало подтопление 10 мая 1944 года, в составе группы, немецкого транспорта «Тея», водоизмещением 2773 тонны, на его борту находилось 3500 вражеских солдат и офицеров, эвакуированных из Севастополя. </a:t>
            </a:r>
          </a:p>
          <a:p>
            <a:pPr lvl="0" algn="just"/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	Кроме того , им было сбито 4 самолета Люфтваффе в воздушных боях, уничтожено 4 склада боеприпасов, 4 железнодорожных станции и переправа через Дон. </a:t>
            </a:r>
            <a:endParaRPr lang="ru-RU" b="1" dirty="0">
              <a:solidFill>
                <a:srgbClr val="660033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7718" y="912135"/>
            <a:ext cx="4124548" cy="27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748309"/>
      </p:ext>
    </p:extLst>
  </p:cSld>
  <p:clrMapOvr>
    <a:masterClrMapping/>
  </p:clrMapOvr>
  <p:transition spd="med" advTm="15382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05" y="69034"/>
            <a:ext cx="12013827" cy="6721267"/>
          </a:xfrm>
        </p:spPr>
      </p:pic>
      <p:sp>
        <p:nvSpPr>
          <p:cNvPr id="6" name="TextBox 5"/>
          <p:cNvSpPr txBox="1"/>
          <p:nvPr/>
        </p:nvSpPr>
        <p:spPr>
          <a:xfrm>
            <a:off x="3466011" y="1027906"/>
            <a:ext cx="788778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	За мужество и героизм проявленные при освобождении Крыма от немецко-фашистских захватчиков Указом Президиума Верховного Совета СССР от 5 ноября 1944 года гвардии старшему лейтенанту Василию Ивановичу Минакову присвоено звание Героя Советского Союза с вручением ордена Ленина.</a:t>
            </a:r>
          </a:p>
          <a:p>
            <a:pPr algn="just"/>
            <a:endParaRPr lang="ru-RU" sz="1000" b="1" dirty="0" smtClean="0">
              <a:solidFill>
                <a:srgbClr val="660033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	Всего за годы Великой Отечественной войны        В. И. Минаковым совершено 206 боевых вылетов, из которых 108 пришлось на бомбовые удары по различным морским и сухопутным целям. </a:t>
            </a:r>
          </a:p>
          <a:p>
            <a:pPr algn="just"/>
            <a:endParaRPr lang="ru-RU" sz="1000" b="1" dirty="0" smtClean="0">
              <a:solidFill>
                <a:srgbClr val="660033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660033"/>
                </a:solidFill>
                <a:latin typeface="Arial Black" panose="020B0A04020102020204" pitchFamily="34" charset="0"/>
              </a:rPr>
              <a:t>	Морской летчик Герой Советского Союза Василий Минаков провел 31 торпедную атаку, 28 воздушных разведок, 28 минных постановок, подтопил 32 вражеских корабля и транспортных средств противника. Был ранен, горел, падал, взрывался, но – дожил до Великой Победы! </a:t>
            </a:r>
          </a:p>
          <a:p>
            <a:pPr algn="just"/>
            <a:endParaRPr lang="ru-RU" b="1" dirty="0">
              <a:solidFill>
                <a:srgbClr val="660033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395" y="1875295"/>
            <a:ext cx="3133616" cy="22191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123" y="4146366"/>
            <a:ext cx="28041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990033"/>
                </a:solidFill>
              </a:rPr>
              <a:t>Материалы и фотографии из общедоступных </a:t>
            </a:r>
            <a:r>
              <a:rPr lang="ru-RU" sz="1400" dirty="0" err="1" smtClean="0">
                <a:solidFill>
                  <a:srgbClr val="990033"/>
                </a:solidFill>
              </a:rPr>
              <a:t>Интернетисточников</a:t>
            </a:r>
            <a:r>
              <a:rPr lang="ru-RU" sz="1400" dirty="0" smtClean="0">
                <a:solidFill>
                  <a:srgbClr val="990033"/>
                </a:solidFill>
              </a:rPr>
              <a:t>, </a:t>
            </a:r>
            <a:r>
              <a:rPr lang="en-US" sz="1400" dirty="0" smtClean="0">
                <a:solidFill>
                  <a:srgbClr val="990033"/>
                </a:solidFill>
              </a:rPr>
              <a:t>https</a:t>
            </a:r>
            <a:r>
              <a:rPr lang="en-US" sz="1400" dirty="0">
                <a:solidFill>
                  <a:srgbClr val="990033"/>
                </a:solidFill>
              </a:rPr>
              <a:t>://ru.wikipedia.org/wiki/</a:t>
            </a:r>
            <a:r>
              <a:rPr lang="ru-RU" sz="1400" dirty="0">
                <a:solidFill>
                  <a:srgbClr val="990033"/>
                </a:solidFill>
              </a:rPr>
              <a:t>Минаков,_</a:t>
            </a:r>
            <a:r>
              <a:rPr lang="ru-RU" sz="1400" dirty="0" err="1">
                <a:solidFill>
                  <a:srgbClr val="990033"/>
                </a:solidFill>
              </a:rPr>
              <a:t>Василий_Иванович</a:t>
            </a:r>
            <a:endParaRPr lang="ru-RU" sz="140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172684"/>
      </p:ext>
    </p:extLst>
  </p:cSld>
  <p:clrMapOvr>
    <a:masterClrMapping/>
  </p:clrMapOvr>
  <p:transition spd="med" advTm="15101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88" y="101662"/>
            <a:ext cx="12013826" cy="66888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5308" y="810157"/>
            <a:ext cx="2895851" cy="4035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7628" y="676965"/>
            <a:ext cx="81076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990033"/>
                </a:solidFill>
              </a:rPr>
              <a:t>	</a:t>
            </a:r>
            <a:r>
              <a:rPr lang="ru-RU" b="1" dirty="0" smtClean="0">
                <a:solidFill>
                  <a:srgbClr val="990033"/>
                </a:solidFill>
              </a:rPr>
              <a:t>После окончания войны , Василий Иванович продолжил военную           	службу, в </a:t>
            </a:r>
            <a:r>
              <a:rPr lang="ru-RU" b="1" dirty="0">
                <a:solidFill>
                  <a:srgbClr val="990033"/>
                </a:solidFill>
              </a:rPr>
              <a:t>июле </a:t>
            </a:r>
            <a:r>
              <a:rPr lang="ru-RU" b="1" dirty="0" smtClean="0">
                <a:solidFill>
                  <a:srgbClr val="990033"/>
                </a:solidFill>
              </a:rPr>
              <a:t>1945-го, после окончания авиационных курсов </a:t>
            </a:r>
            <a:r>
              <a:rPr lang="ru-RU" b="1" dirty="0">
                <a:solidFill>
                  <a:srgbClr val="990033"/>
                </a:solidFill>
              </a:rPr>
              <a:t>ВВС </a:t>
            </a:r>
            <a:r>
              <a:rPr lang="ru-RU" b="1" dirty="0" smtClean="0">
                <a:solidFill>
                  <a:srgbClr val="990033"/>
                </a:solidFill>
              </a:rPr>
              <a:t>ВМФ 	в</a:t>
            </a:r>
            <a:r>
              <a:rPr lang="ru-RU" b="1" dirty="0">
                <a:solidFill>
                  <a:srgbClr val="990033"/>
                </a:solidFill>
              </a:rPr>
              <a:t> </a:t>
            </a:r>
            <a:r>
              <a:rPr lang="ru-RU" b="1" dirty="0" smtClean="0">
                <a:solidFill>
                  <a:srgbClr val="990033"/>
                </a:solidFill>
              </a:rPr>
              <a:t>Моздоке вернулся в </a:t>
            </a:r>
            <a:r>
              <a:rPr lang="ru-RU" b="1" dirty="0">
                <a:solidFill>
                  <a:srgbClr val="990033"/>
                </a:solidFill>
              </a:rPr>
              <a:t>свой 5-й гвардейский минно-торпедный </a:t>
            </a:r>
            <a:r>
              <a:rPr lang="ru-RU" b="1" dirty="0" smtClean="0">
                <a:solidFill>
                  <a:srgbClr val="990033"/>
                </a:solidFill>
              </a:rPr>
              <a:t>авиаполк заместителем </a:t>
            </a:r>
            <a:r>
              <a:rPr lang="ru-RU" b="1" dirty="0">
                <a:solidFill>
                  <a:srgbClr val="990033"/>
                </a:solidFill>
              </a:rPr>
              <a:t>командира эскадрильи. В мае 1946 года переведён на </a:t>
            </a:r>
            <a:r>
              <a:rPr lang="ru-RU" b="1" dirty="0" smtClean="0">
                <a:solidFill>
                  <a:srgbClr val="990033"/>
                </a:solidFill>
              </a:rPr>
              <a:t>8-й ВМФ командиром </a:t>
            </a:r>
            <a:r>
              <a:rPr lang="ru-RU" b="1" dirty="0">
                <a:solidFill>
                  <a:srgbClr val="990033"/>
                </a:solidFill>
              </a:rPr>
              <a:t>эскадрильи </a:t>
            </a:r>
            <a:r>
              <a:rPr lang="ru-RU" b="1" dirty="0" smtClean="0">
                <a:solidFill>
                  <a:srgbClr val="990033"/>
                </a:solidFill>
              </a:rPr>
              <a:t>68-го минно-торпедного авиаполка 19-й минно-торпедной авиадивизии, в </a:t>
            </a:r>
            <a:r>
              <a:rPr lang="ru-RU" b="1" dirty="0">
                <a:solidFill>
                  <a:srgbClr val="990033"/>
                </a:solidFill>
              </a:rPr>
              <a:t>декабре </a:t>
            </a:r>
            <a:r>
              <a:rPr lang="ru-RU" b="1" dirty="0" smtClean="0">
                <a:solidFill>
                  <a:srgbClr val="990033"/>
                </a:solidFill>
              </a:rPr>
              <a:t>1947 года</a:t>
            </a:r>
            <a:r>
              <a:rPr lang="ru-RU" b="1" dirty="0">
                <a:solidFill>
                  <a:srgbClr val="990033"/>
                </a:solidFill>
              </a:rPr>
              <a:t> стал помощником командира этого полка, а с июля по декабрь </a:t>
            </a:r>
            <a:r>
              <a:rPr lang="ru-RU" b="1" dirty="0" smtClean="0">
                <a:solidFill>
                  <a:srgbClr val="990033"/>
                </a:solidFill>
              </a:rPr>
              <a:t>1949 года</a:t>
            </a:r>
            <a:r>
              <a:rPr lang="ru-RU" b="1" dirty="0">
                <a:solidFill>
                  <a:srgbClr val="990033"/>
                </a:solidFill>
              </a:rPr>
              <a:t> являлся заместителем командира полка по лётной подготовке.</a:t>
            </a:r>
          </a:p>
          <a:p>
            <a:pPr algn="just"/>
            <a:r>
              <a:rPr lang="ru-RU" b="1" dirty="0" smtClean="0">
                <a:solidFill>
                  <a:srgbClr val="990033"/>
                </a:solidFill>
              </a:rPr>
              <a:t>	В</a:t>
            </a:r>
            <a:r>
              <a:rPr lang="ru-RU" b="1" dirty="0">
                <a:solidFill>
                  <a:srgbClr val="990033"/>
                </a:solidFill>
              </a:rPr>
              <a:t> </a:t>
            </a:r>
            <a:r>
              <a:rPr lang="ru-RU" b="1" dirty="0" smtClean="0">
                <a:solidFill>
                  <a:srgbClr val="990033"/>
                </a:solidFill>
              </a:rPr>
              <a:t>1950-1952 году</a:t>
            </a:r>
            <a:r>
              <a:rPr lang="ru-RU" b="1" dirty="0">
                <a:solidFill>
                  <a:srgbClr val="990033"/>
                </a:solidFill>
              </a:rPr>
              <a:t> В. И. Минаков обучался в </a:t>
            </a:r>
            <a:r>
              <a:rPr lang="ru-RU" b="1" dirty="0" smtClean="0">
                <a:solidFill>
                  <a:srgbClr val="990033"/>
                </a:solidFill>
              </a:rPr>
              <a:t>Военно-морской академии имени К.Е. Ворошилова, </a:t>
            </a:r>
            <a:r>
              <a:rPr lang="ru-RU" b="1" dirty="0">
                <a:solidFill>
                  <a:srgbClr val="990033"/>
                </a:solidFill>
              </a:rPr>
              <a:t>после чего назначен </a:t>
            </a:r>
            <a:r>
              <a:rPr lang="ru-RU" b="1" dirty="0" smtClean="0">
                <a:solidFill>
                  <a:srgbClr val="990033"/>
                </a:solidFill>
              </a:rPr>
              <a:t>командиром 52-го гвардейского минно-торпедного авиаполка 89-й минно-торпедной авиадивизии Военно-воздушных </a:t>
            </a:r>
            <a:r>
              <a:rPr lang="ru-RU" b="1" dirty="0">
                <a:solidFill>
                  <a:srgbClr val="990033"/>
                </a:solidFill>
              </a:rPr>
              <a:t>сил </a:t>
            </a:r>
            <a:r>
              <a:rPr lang="ru-RU" b="1" dirty="0" smtClean="0">
                <a:solidFill>
                  <a:srgbClr val="990033"/>
                </a:solidFill>
              </a:rPr>
              <a:t>5-го флота</a:t>
            </a:r>
            <a:r>
              <a:rPr lang="ru-RU" b="1" dirty="0">
                <a:solidFill>
                  <a:srgbClr val="990033"/>
                </a:solidFill>
              </a:rPr>
              <a:t> на </a:t>
            </a:r>
            <a:r>
              <a:rPr lang="ru-RU" b="1" dirty="0" smtClean="0">
                <a:solidFill>
                  <a:srgbClr val="990033"/>
                </a:solidFill>
              </a:rPr>
              <a:t>Тихом океане.</a:t>
            </a:r>
            <a:endParaRPr lang="ru-RU" b="1" dirty="0">
              <a:solidFill>
                <a:srgbClr val="990033"/>
              </a:solidFill>
            </a:endParaRPr>
          </a:p>
          <a:p>
            <a:pPr algn="just"/>
            <a:r>
              <a:rPr lang="ru-RU" b="1" dirty="0" smtClean="0">
                <a:solidFill>
                  <a:srgbClr val="990033"/>
                </a:solidFill>
              </a:rPr>
              <a:t>	В </a:t>
            </a:r>
            <a:r>
              <a:rPr lang="ru-RU" b="1" dirty="0">
                <a:solidFill>
                  <a:srgbClr val="990033"/>
                </a:solidFill>
              </a:rPr>
              <a:t>декабре </a:t>
            </a:r>
            <a:r>
              <a:rPr lang="ru-RU" b="1" dirty="0" smtClean="0">
                <a:solidFill>
                  <a:srgbClr val="990033"/>
                </a:solidFill>
              </a:rPr>
              <a:t>1955 года</a:t>
            </a:r>
            <a:r>
              <a:rPr lang="ru-RU" b="1" dirty="0">
                <a:solidFill>
                  <a:srgbClr val="990033"/>
                </a:solidFill>
              </a:rPr>
              <a:t> вернулся на </a:t>
            </a:r>
            <a:r>
              <a:rPr lang="ru-RU" b="1" dirty="0" smtClean="0">
                <a:solidFill>
                  <a:srgbClr val="990033"/>
                </a:solidFill>
              </a:rPr>
              <a:t>Балтику</a:t>
            </a:r>
            <a:r>
              <a:rPr lang="ru-RU" b="1" dirty="0">
                <a:solidFill>
                  <a:srgbClr val="990033"/>
                </a:solidFill>
              </a:rPr>
              <a:t> в должности командира </a:t>
            </a:r>
            <a:r>
              <a:rPr lang="ru-RU" b="1" dirty="0" smtClean="0">
                <a:solidFill>
                  <a:srgbClr val="990033"/>
                </a:solidFill>
              </a:rPr>
              <a:t>128-й гвардейской минно-торпедной авиадивизии ВВС </a:t>
            </a:r>
            <a:r>
              <a:rPr lang="ru-RU" b="1" dirty="0">
                <a:solidFill>
                  <a:srgbClr val="990033"/>
                </a:solidFill>
              </a:rPr>
              <a:t>флота. 18 февраля 1958 года В. И. Минакову было присвоено </a:t>
            </a:r>
            <a:r>
              <a:rPr lang="ru-RU" b="1" dirty="0" smtClean="0">
                <a:solidFill>
                  <a:srgbClr val="990033"/>
                </a:solidFill>
              </a:rPr>
              <a:t>звание генерал-майор авиации. </a:t>
            </a:r>
            <a:r>
              <a:rPr lang="ru-RU" b="1" dirty="0">
                <a:solidFill>
                  <a:srgbClr val="990033"/>
                </a:solidFill>
              </a:rPr>
              <a:t> </a:t>
            </a:r>
            <a:r>
              <a:rPr lang="ru-RU" b="1" dirty="0" smtClean="0">
                <a:solidFill>
                  <a:srgbClr val="990033"/>
                </a:solidFill>
              </a:rPr>
              <a:t>В </a:t>
            </a:r>
            <a:r>
              <a:rPr lang="ru-RU" b="1" dirty="0">
                <a:solidFill>
                  <a:srgbClr val="990033"/>
                </a:solidFill>
              </a:rPr>
              <a:t>августе 1959 года вновь убыл на учёбу в академию.</a:t>
            </a:r>
          </a:p>
          <a:p>
            <a:pPr lvl="0" algn="just"/>
            <a:r>
              <a:rPr lang="ru-RU" b="1" dirty="0" smtClean="0">
                <a:solidFill>
                  <a:srgbClr val="990033"/>
                </a:solidFill>
              </a:rPr>
              <a:t>	После </a:t>
            </a:r>
            <a:r>
              <a:rPr lang="ru-RU" b="1" dirty="0">
                <a:solidFill>
                  <a:srgbClr val="990033"/>
                </a:solidFill>
              </a:rPr>
              <a:t>окончания </a:t>
            </a:r>
            <a:r>
              <a:rPr lang="ru-RU" b="1" dirty="0" smtClean="0">
                <a:solidFill>
                  <a:srgbClr val="990033"/>
                </a:solidFill>
              </a:rPr>
              <a:t>в </a:t>
            </a:r>
            <a:r>
              <a:rPr lang="ru-RU" b="1" dirty="0">
                <a:solidFill>
                  <a:srgbClr val="990033"/>
                </a:solidFill>
              </a:rPr>
              <a:t>1961 году Военной академии Генерального штаба Вооруженных сил СССР в июле этого года назначен начальником штаба — первым заместителем командующего ВВС </a:t>
            </a:r>
            <a:r>
              <a:rPr lang="ru-RU" b="1" dirty="0" smtClean="0">
                <a:solidFill>
                  <a:srgbClr val="990033"/>
                </a:solidFill>
              </a:rPr>
              <a:t>Северного флота. </a:t>
            </a:r>
            <a:endParaRPr lang="ru-RU" b="1" dirty="0" smtClean="0"/>
          </a:p>
          <a:p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7829" y="5103640"/>
            <a:ext cx="1101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solidFill>
                  <a:srgbClr val="990033"/>
                </a:solidFill>
              </a:rPr>
              <a:t>	</a:t>
            </a:r>
            <a:endParaRPr lang="ru-RU" sz="160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06243"/>
      </p:ext>
    </p:extLst>
  </p:cSld>
  <p:clrMapOvr>
    <a:masterClrMapping/>
  </p:clrMapOvr>
  <p:transition spd="med" advTm="2028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88" y="101662"/>
            <a:ext cx="12013826" cy="6688890"/>
          </a:xfrm>
        </p:spPr>
      </p:pic>
      <p:sp>
        <p:nvSpPr>
          <p:cNvPr id="6" name="TextBox 5"/>
          <p:cNvSpPr txBox="1"/>
          <p:nvPr/>
        </p:nvSpPr>
        <p:spPr>
          <a:xfrm>
            <a:off x="838200" y="766937"/>
            <a:ext cx="106222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 smtClean="0">
                <a:solidFill>
                  <a:srgbClr val="990033"/>
                </a:solidFill>
              </a:rPr>
              <a:t>	</a:t>
            </a:r>
            <a:r>
              <a:rPr lang="ru-RU" b="1" dirty="0" smtClean="0">
                <a:solidFill>
                  <a:srgbClr val="990033"/>
                </a:solidFill>
              </a:rPr>
              <a:t>В </a:t>
            </a:r>
            <a:r>
              <a:rPr lang="ru-RU" b="1" dirty="0">
                <a:solidFill>
                  <a:srgbClr val="990033"/>
                </a:solidFill>
              </a:rPr>
              <a:t>феврале 1971 года В. И. Минаков назначен начальником филиала 30-го ЦНИИ авиации и </a:t>
            </a:r>
            <a:r>
              <a:rPr lang="ru-RU" b="1" dirty="0" smtClean="0">
                <a:solidFill>
                  <a:srgbClr val="990033"/>
                </a:solidFill>
              </a:rPr>
              <a:t>	космонавтики </a:t>
            </a:r>
            <a:r>
              <a:rPr lang="ru-RU" b="1" dirty="0">
                <a:solidFill>
                  <a:srgbClr val="990033"/>
                </a:solidFill>
              </a:rPr>
              <a:t>в Ленинграде, где он руководил разработкой авиационной техники, в частности 5 </a:t>
            </a:r>
            <a:r>
              <a:rPr lang="ru-RU" b="1" dirty="0" smtClean="0">
                <a:solidFill>
                  <a:srgbClr val="990033"/>
                </a:solidFill>
              </a:rPr>
              <a:t>	типов самолётов: стратегический ТУ – 142, палубные «Сушки» 27-я и 33-я, многоцелевой истребитель МиГ-29К, самолет-амфибия «Альбатрос» </a:t>
            </a:r>
            <a:r>
              <a:rPr lang="ru-RU" b="1" dirty="0">
                <a:solidFill>
                  <a:srgbClr val="990033"/>
                </a:solidFill>
              </a:rPr>
              <a:t>и 7 </a:t>
            </a:r>
            <a:r>
              <a:rPr lang="ru-RU" b="1" dirty="0" smtClean="0">
                <a:solidFill>
                  <a:srgbClr val="990033"/>
                </a:solidFill>
              </a:rPr>
              <a:t>разновидностей корабельных противолодочных и военно-транспортных </a:t>
            </a:r>
            <a:r>
              <a:rPr lang="ru-RU" b="1" dirty="0">
                <a:solidFill>
                  <a:srgbClr val="990033"/>
                </a:solidFill>
              </a:rPr>
              <a:t>вертолётов. В 1974 году ему присуждена учёная степень кандидата </a:t>
            </a:r>
            <a:r>
              <a:rPr lang="ru-RU" b="1" dirty="0" smtClean="0">
                <a:solidFill>
                  <a:srgbClr val="990033"/>
                </a:solidFill>
              </a:rPr>
              <a:t>военно-морских </a:t>
            </a:r>
            <a:r>
              <a:rPr lang="ru-RU" b="1" dirty="0">
                <a:solidFill>
                  <a:srgbClr val="990033"/>
                </a:solidFill>
              </a:rPr>
              <a:t>наук; имеет учёное звание доцента. </a:t>
            </a:r>
            <a:r>
              <a:rPr lang="ru-RU" b="1" dirty="0" smtClean="0">
                <a:solidFill>
                  <a:srgbClr val="990033"/>
                </a:solidFill>
              </a:rPr>
              <a:t>После ухода в отставку в 1985 году Василий Иванович проживал в Выборгском районе Санкт –Петербурга. Активно участвовал в общественной и ветеранской работе, был заместителем</a:t>
            </a:r>
            <a:r>
              <a:rPr lang="ru-RU" b="1" dirty="0">
                <a:solidFill>
                  <a:srgbClr val="990033"/>
                </a:solidFill>
              </a:rPr>
              <a:t> </a:t>
            </a:r>
            <a:r>
              <a:rPr lang="ru-RU" b="1" dirty="0" smtClean="0">
                <a:solidFill>
                  <a:srgbClr val="990033"/>
                </a:solidFill>
              </a:rPr>
              <a:t>председателя                                                                   Президиума Совета Героев Советского Союза, Героев Российской Федерации, и полных кавалеров                             	                                                                     ордена Славы Санкт-Петербурга и Ленинградской области.</a:t>
            </a:r>
            <a:endParaRPr lang="ru-RU" b="1" dirty="0">
              <a:solidFill>
                <a:srgbClr val="990033"/>
              </a:solidFill>
            </a:endParaRPr>
          </a:p>
          <a:p>
            <a:pPr algn="just"/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7829" y="5103640"/>
            <a:ext cx="1101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solidFill>
                  <a:srgbClr val="990033"/>
                </a:solidFill>
              </a:rPr>
              <a:t>	</a:t>
            </a:r>
            <a:endParaRPr lang="ru-RU" sz="1600" dirty="0">
              <a:solidFill>
                <a:srgbClr val="99003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457" y="3299146"/>
            <a:ext cx="5075052" cy="2953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8878" y="3652273"/>
            <a:ext cx="5694922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990033"/>
                </a:solidFill>
              </a:rPr>
              <a:t>На все хватало сил у легендарного летчика, почти за три десятка лет Василий Иванович написал 18 книг, посвященных военно-морским летчикам. За этот творческий труд он был удостоен литературной премии Законодательного собрания Санкт-Петербурга имени маршала Л.А. Говорова. </a:t>
            </a:r>
          </a:p>
          <a:p>
            <a:pPr algn="just"/>
            <a:endParaRPr lang="ru-RU" sz="900" dirty="0" smtClean="0">
              <a:solidFill>
                <a:srgbClr val="990033"/>
              </a:solidFill>
            </a:endParaRPr>
          </a:p>
          <a:p>
            <a:pPr lvl="0" algn="ctr"/>
            <a:r>
              <a:rPr lang="ru-RU" sz="1400" dirty="0">
                <a:solidFill>
                  <a:srgbClr val="990033"/>
                </a:solidFill>
              </a:rPr>
              <a:t>Материалы и фотографии из общедоступных </a:t>
            </a:r>
            <a:r>
              <a:rPr lang="ru-RU" sz="1400" dirty="0" smtClean="0">
                <a:solidFill>
                  <a:srgbClr val="990033"/>
                </a:solidFill>
              </a:rPr>
              <a:t>Интернет источников</a:t>
            </a:r>
            <a:r>
              <a:rPr lang="ru-RU" sz="1400" dirty="0">
                <a:solidFill>
                  <a:srgbClr val="990033"/>
                </a:solidFill>
              </a:rPr>
              <a:t>, </a:t>
            </a:r>
            <a:r>
              <a:rPr lang="en-US" sz="1400" dirty="0">
                <a:solidFill>
                  <a:srgbClr val="990033"/>
                </a:solidFill>
              </a:rPr>
              <a:t>https://ru.wikipedia.org/wiki/</a:t>
            </a:r>
            <a:r>
              <a:rPr lang="ru-RU" sz="1400" dirty="0">
                <a:solidFill>
                  <a:srgbClr val="990033"/>
                </a:solidFill>
              </a:rPr>
              <a:t>Минаков,_</a:t>
            </a:r>
            <a:r>
              <a:rPr lang="ru-RU" sz="1400" dirty="0" err="1">
                <a:solidFill>
                  <a:srgbClr val="990033"/>
                </a:solidFill>
              </a:rPr>
              <a:t>Василий_Иванович</a:t>
            </a:r>
            <a:endParaRPr lang="ru-RU" sz="1400" dirty="0">
              <a:solidFill>
                <a:srgbClr val="990033"/>
              </a:solidFill>
            </a:endParaRPr>
          </a:p>
          <a:p>
            <a:pPr algn="just"/>
            <a:endParaRPr lang="ru-RU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7347131"/>
      </p:ext>
    </p:extLst>
  </p:cSld>
  <p:clrMapOvr>
    <a:masterClrMapping/>
  </p:clrMapOvr>
  <p:transition spd="med" advTm="15272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41" y="93004"/>
            <a:ext cx="12005117" cy="67062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7051" y="510404"/>
            <a:ext cx="3629298" cy="5871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718" y="1826305"/>
            <a:ext cx="2418806" cy="3991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6045" y="1372554"/>
            <a:ext cx="4368075" cy="31365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4147" y="653143"/>
            <a:ext cx="6226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33"/>
                </a:solidFill>
              </a:rPr>
              <a:t>Василий Иванович частый гость минераловодских средств массовой информации и участник памятных мероприятий города</a:t>
            </a:r>
            <a:endParaRPr lang="ru-RU" b="1" dirty="0">
              <a:solidFill>
                <a:srgbClr val="99003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8799" y="4509088"/>
            <a:ext cx="489421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0033"/>
                </a:solidFill>
              </a:rPr>
              <a:t>Воспоминания участника войны, старшего лейтенанта артиллерии в отставке О. </a:t>
            </a:r>
            <a:r>
              <a:rPr lang="ru-RU" sz="1400" b="1" dirty="0" err="1" smtClean="0">
                <a:solidFill>
                  <a:srgbClr val="990033"/>
                </a:solidFill>
              </a:rPr>
              <a:t>Коноводченко</a:t>
            </a:r>
            <a:r>
              <a:rPr lang="ru-RU" sz="1400" b="1" dirty="0" smtClean="0">
                <a:solidFill>
                  <a:srgbClr val="990033"/>
                </a:solidFill>
              </a:rPr>
              <a:t> о встрече с Минаковым В.И. </a:t>
            </a:r>
          </a:p>
          <a:p>
            <a:pPr algn="r"/>
            <a:r>
              <a:rPr lang="ru-RU" sz="1400" b="1" dirty="0" smtClean="0">
                <a:solidFill>
                  <a:srgbClr val="990033"/>
                </a:solidFill>
              </a:rPr>
              <a:t>Статья корреспондента газеты «Время» </a:t>
            </a:r>
            <a:r>
              <a:rPr lang="ru-RU" sz="1400" b="1" dirty="0" err="1" smtClean="0">
                <a:solidFill>
                  <a:srgbClr val="990033"/>
                </a:solidFill>
              </a:rPr>
              <a:t>М.Зининой</a:t>
            </a:r>
            <a:r>
              <a:rPr lang="ru-RU" sz="1400" b="1" dirty="0" smtClean="0">
                <a:solidFill>
                  <a:srgbClr val="990033"/>
                </a:solidFill>
              </a:rPr>
              <a:t> о проведенных в городе мероприятиях, посвященных 55-й годовщине Победы с участием Минакова В.И.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Архивный отдел администрации минераловодского городского округа </a:t>
            </a:r>
          </a:p>
          <a:p>
            <a:pPr lvl="0" algn="ctr"/>
            <a:r>
              <a:rPr lang="ru-RU" sz="1200" dirty="0">
                <a:solidFill>
                  <a:prstClr val="black"/>
                </a:solidFill>
              </a:rPr>
              <a:t>Ф. № </a:t>
            </a:r>
            <a:r>
              <a:rPr lang="ru-RU" sz="1200" dirty="0" smtClean="0">
                <a:solidFill>
                  <a:prstClr val="black"/>
                </a:solidFill>
              </a:rPr>
              <a:t>118  </a:t>
            </a:r>
            <a:r>
              <a:rPr lang="ru-RU" sz="1200" dirty="0">
                <a:solidFill>
                  <a:prstClr val="black"/>
                </a:solidFill>
              </a:rPr>
              <a:t>оп. 1,  д. </a:t>
            </a:r>
            <a:r>
              <a:rPr lang="ru-RU" sz="1200" dirty="0" smtClean="0">
                <a:solidFill>
                  <a:prstClr val="black"/>
                </a:solidFill>
              </a:rPr>
              <a:t>165, </a:t>
            </a:r>
            <a:r>
              <a:rPr lang="ru-RU" sz="1200" dirty="0">
                <a:solidFill>
                  <a:prstClr val="black"/>
                </a:solidFill>
              </a:rPr>
              <a:t>л. </a:t>
            </a:r>
            <a:r>
              <a:rPr lang="ru-RU" sz="1200" dirty="0" smtClean="0">
                <a:solidFill>
                  <a:prstClr val="black"/>
                </a:solidFill>
              </a:rPr>
              <a:t>7; д. 107, л. 5</a:t>
            </a:r>
            <a:endParaRPr lang="ru-RU" sz="1200" dirty="0">
              <a:solidFill>
                <a:prstClr val="black"/>
              </a:solidFill>
            </a:endParaRPr>
          </a:p>
          <a:p>
            <a:pPr algn="r"/>
            <a:endParaRPr lang="ru-RU" sz="1400" dirty="0"/>
          </a:p>
        </p:txBody>
      </p:sp>
      <p:sp>
        <p:nvSpPr>
          <p:cNvPr id="11" name="Стрелка влево 10"/>
          <p:cNvSpPr/>
          <p:nvPr/>
        </p:nvSpPr>
        <p:spPr>
          <a:xfrm>
            <a:off x="2953251" y="4808781"/>
            <a:ext cx="137246" cy="1142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636107" y="5069293"/>
            <a:ext cx="207787" cy="98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7686708"/>
      </p:ext>
    </p:extLst>
  </p:cSld>
  <p:clrMapOvr>
    <a:masterClrMapping/>
  </p:clrMapOvr>
  <p:transition spd="med" advTm="10171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213" y="60960"/>
            <a:ext cx="12011614" cy="6705600"/>
          </a:xfrm>
        </p:spPr>
      </p:pic>
      <p:sp>
        <p:nvSpPr>
          <p:cNvPr id="5" name="TextBox 4"/>
          <p:cNvSpPr txBox="1"/>
          <p:nvPr/>
        </p:nvSpPr>
        <p:spPr>
          <a:xfrm>
            <a:off x="4284617" y="1654629"/>
            <a:ext cx="6752343" cy="2910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4804" y="743210"/>
            <a:ext cx="8117928" cy="520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2183" y="1915886"/>
            <a:ext cx="265611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0033"/>
                </a:solidFill>
              </a:rPr>
              <a:t>11 января 1998 года</a:t>
            </a:r>
          </a:p>
          <a:p>
            <a:pPr indent="-228600" algn="ctr">
              <a:spcAft>
                <a:spcPts val="0"/>
              </a:spcAft>
            </a:pPr>
            <a:r>
              <a:rPr lang="ru-RU" sz="2000" b="1" dirty="0" smtClean="0">
                <a:solidFill>
                  <a:srgbClr val="660033"/>
                </a:solidFill>
                <a:ea typeface="Times New Roman" panose="02020603050405020304" pitchFamily="18" charset="0"/>
              </a:rPr>
              <a:t>встреча ветеранов - участников </a:t>
            </a:r>
            <a:r>
              <a:rPr lang="ru-RU" sz="2000" b="1" dirty="0">
                <a:solidFill>
                  <a:srgbClr val="660033"/>
                </a:solidFill>
                <a:ea typeface="Times New Roman" panose="02020603050405020304" pitchFamily="18" charset="0"/>
              </a:rPr>
              <a:t>Битвы за Кавказ и Героя Советского Союза Минакова В.И</a:t>
            </a:r>
            <a:r>
              <a:rPr lang="ru-RU" sz="2000" b="1" dirty="0" smtClean="0">
                <a:solidFill>
                  <a:srgbClr val="660033"/>
                </a:solidFill>
                <a:ea typeface="Times New Roman" panose="02020603050405020304" pitchFamily="18" charset="0"/>
              </a:rPr>
              <a:t>. </a:t>
            </a:r>
          </a:p>
          <a:p>
            <a:pPr indent="-228600" algn="ctr">
              <a:spcAft>
                <a:spcPts val="0"/>
              </a:spcAft>
            </a:pPr>
            <a:r>
              <a:rPr lang="ru-RU" sz="2000" b="1" dirty="0" smtClean="0">
                <a:solidFill>
                  <a:srgbClr val="660033"/>
                </a:solidFill>
                <a:ea typeface="Times New Roman" panose="02020603050405020304" pitchFamily="18" charset="0"/>
              </a:rPr>
              <a:t>(сидит 4 с лева)            </a:t>
            </a:r>
            <a:r>
              <a:rPr lang="ru-RU" sz="2000" b="1" dirty="0">
                <a:solidFill>
                  <a:srgbClr val="660033"/>
                </a:solidFill>
                <a:ea typeface="Times New Roman" panose="02020603050405020304" pitchFamily="18" charset="0"/>
              </a:rPr>
              <a:t>с учащимися школы-интерната </a:t>
            </a:r>
            <a:r>
              <a:rPr lang="ru-RU" sz="2000" b="1" dirty="0" smtClean="0">
                <a:solidFill>
                  <a:srgbClr val="660033"/>
                </a:solidFill>
                <a:ea typeface="Times New Roman" panose="02020603050405020304" pitchFamily="18" charset="0"/>
              </a:rPr>
              <a:t>№ 4. </a:t>
            </a:r>
          </a:p>
          <a:p>
            <a:pPr indent="-228600" algn="ctr">
              <a:spcAft>
                <a:spcPts val="0"/>
              </a:spcAft>
            </a:pP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228600" algn="ctr"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Архивный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 администрации Минераловодского городского округа, Ф 53, д. 11</a:t>
            </a:r>
            <a:endParaRPr lang="ru-RU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3180205"/>
      </p:ext>
    </p:extLst>
  </p:cSld>
  <p:clrMapOvr>
    <a:masterClrMapping/>
  </p:clrMapOvr>
  <p:transition spd="med" advTm="8175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88" y="101662"/>
            <a:ext cx="12013826" cy="6688890"/>
          </a:xfrm>
        </p:spPr>
      </p:pic>
      <p:sp>
        <p:nvSpPr>
          <p:cNvPr id="7" name="TextBox 6"/>
          <p:cNvSpPr txBox="1"/>
          <p:nvPr/>
        </p:nvSpPr>
        <p:spPr>
          <a:xfrm>
            <a:off x="587829" y="5103640"/>
            <a:ext cx="1101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solidFill>
                  <a:srgbClr val="990033"/>
                </a:solidFill>
              </a:rPr>
              <a:t>	</a:t>
            </a:r>
            <a:endParaRPr lang="ru-RU" sz="1600" dirty="0">
              <a:solidFill>
                <a:srgbClr val="9900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3252" y="3797927"/>
            <a:ext cx="544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solidFill>
                <a:srgbClr val="99003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8068" y="894287"/>
            <a:ext cx="3827730" cy="47401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83918" y="5351168"/>
            <a:ext cx="3611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Архивный отдел администрации минераловодского городского округа </a:t>
            </a:r>
          </a:p>
          <a:p>
            <a:pPr algn="ctr"/>
            <a:r>
              <a:rPr lang="ru-RU" sz="1400" dirty="0" smtClean="0"/>
              <a:t>Ф. Фото, д. 095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05098" y="894287"/>
            <a:ext cx="716297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90033"/>
                </a:solidFill>
              </a:rPr>
              <a:t>                            </a:t>
            </a:r>
            <a:r>
              <a:rPr lang="ru-RU" b="1" dirty="0" smtClean="0">
                <a:solidFill>
                  <a:srgbClr val="990033"/>
                </a:solidFill>
              </a:rPr>
              <a:t>Почетный гражданин города Минеральные Воды,</a:t>
            </a:r>
          </a:p>
          <a:p>
            <a:r>
              <a:rPr lang="ru-RU" b="1" dirty="0">
                <a:solidFill>
                  <a:srgbClr val="990033"/>
                </a:solidFill>
              </a:rPr>
              <a:t> </a:t>
            </a:r>
            <a:r>
              <a:rPr lang="ru-RU" b="1" dirty="0" smtClean="0">
                <a:solidFill>
                  <a:srgbClr val="990033"/>
                </a:solidFill>
              </a:rPr>
              <a:t>                     Герой Советского Союза, генерал-майор морской авиации 	            Минаков Василий Иванович удостоен не одним  	   	        десятком государственных наград: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990033"/>
                </a:solidFill>
              </a:rPr>
              <a:t>Герой Советского Союза ( 05.11.1944);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990033"/>
                </a:solidFill>
              </a:rPr>
              <a:t>орден Ленина (05.11.1944);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990033"/>
                </a:solidFill>
              </a:rPr>
              <a:t>орден Октябрьской Революции (1981);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990033"/>
                </a:solidFill>
              </a:rPr>
              <a:t>три ордена Красного Знамени (29.11.1942, 20.11.1943, 1965);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990033"/>
                </a:solidFill>
              </a:rPr>
              <a:t>орден Александра Невского (29.04.1944);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990033"/>
                </a:solidFill>
              </a:rPr>
              <a:t>два ордена Отечественной войны </a:t>
            </a:r>
            <a:r>
              <a:rPr lang="en-US" b="1" dirty="0" smtClean="0">
                <a:solidFill>
                  <a:srgbClr val="990033"/>
                </a:solidFill>
              </a:rPr>
              <a:t>I</a:t>
            </a:r>
            <a:r>
              <a:rPr lang="ru-RU" b="1" dirty="0" smtClean="0">
                <a:solidFill>
                  <a:srgbClr val="990033"/>
                </a:solidFill>
              </a:rPr>
              <a:t> степени (13.05.1944,11.03.1985);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990033"/>
                </a:solidFill>
              </a:rPr>
              <a:t>два ордена Красной Звезды;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990033"/>
                </a:solidFill>
              </a:rPr>
              <a:t>орден «За службу Родине в Вооруженных Силах СССР» </a:t>
            </a:r>
            <a:r>
              <a:rPr lang="en-US" b="1" dirty="0" smtClean="0">
                <a:solidFill>
                  <a:srgbClr val="990033"/>
                </a:solidFill>
              </a:rPr>
              <a:t>III </a:t>
            </a:r>
            <a:r>
              <a:rPr lang="ru-RU" b="1" dirty="0" smtClean="0">
                <a:solidFill>
                  <a:srgbClr val="990033"/>
                </a:solidFill>
              </a:rPr>
              <a:t>степени (1980);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990033"/>
                </a:solidFill>
              </a:rPr>
              <a:t>медаль «За боевые заслуги»;</a:t>
            </a:r>
          </a:p>
          <a:p>
            <a:r>
              <a:rPr lang="ru-RU" b="1" dirty="0" smtClean="0">
                <a:solidFill>
                  <a:srgbClr val="990033"/>
                </a:solidFill>
              </a:rPr>
              <a:t>-    медаль «За оборону Кавказа»;</a:t>
            </a:r>
          </a:p>
          <a:p>
            <a:r>
              <a:rPr lang="ru-RU" b="1" dirty="0" smtClean="0">
                <a:solidFill>
                  <a:srgbClr val="990033"/>
                </a:solidFill>
              </a:rPr>
              <a:t>-    медаль Жукова (Российская Федерация, 1995)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990033"/>
                </a:solidFill>
              </a:rPr>
              <a:t>орден </a:t>
            </a:r>
            <a:r>
              <a:rPr lang="ru-RU" b="1" dirty="0">
                <a:solidFill>
                  <a:srgbClr val="990033"/>
                </a:solidFill>
              </a:rPr>
              <a:t>«Красное Знамя» (Народная Республика Болгария</a:t>
            </a:r>
            <a:r>
              <a:rPr lang="ru-RU" b="1" dirty="0" smtClean="0">
                <a:solidFill>
                  <a:srgbClr val="990033"/>
                </a:solidFill>
              </a:rPr>
              <a:t>);</a:t>
            </a:r>
          </a:p>
          <a:p>
            <a:r>
              <a:rPr lang="ru-RU" b="1" dirty="0" smtClean="0">
                <a:solidFill>
                  <a:srgbClr val="990033"/>
                </a:solidFill>
              </a:rPr>
              <a:t>	                                           -    именное оружие (1971) и  другие.</a:t>
            </a:r>
            <a:endParaRPr lang="ru-RU" b="1" dirty="0">
              <a:solidFill>
                <a:srgbClr val="990033"/>
              </a:solidFill>
            </a:endParaRPr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0849092"/>
      </p:ext>
    </p:extLst>
  </p:cSld>
  <p:clrMapOvr>
    <a:masterClrMapping/>
  </p:clrMapOvr>
  <p:transition spd="med" advTm="10328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377</Words>
  <Application>Microsoft Office PowerPoint</Application>
  <PresentationFormat>Произвольный</PresentationFormat>
  <Paragraphs>79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Arhiv-135</dc:creator>
  <cp:lastModifiedBy>Lena</cp:lastModifiedBy>
  <cp:revision>50</cp:revision>
  <cp:lastPrinted>2021-02-05T12:58:04Z</cp:lastPrinted>
  <dcterms:created xsi:type="dcterms:W3CDTF">2021-02-04T09:55:27Z</dcterms:created>
  <dcterms:modified xsi:type="dcterms:W3CDTF">2021-02-05T13:53:05Z</dcterms:modified>
</cp:coreProperties>
</file>